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411" r:id="rId5"/>
    <p:sldId id="412" r:id="rId6"/>
    <p:sldId id="413" r:id="rId7"/>
    <p:sldId id="414" r:id="rId8"/>
    <p:sldId id="436" r:id="rId9"/>
    <p:sldId id="433" r:id="rId10"/>
    <p:sldId id="415" r:id="rId11"/>
    <p:sldId id="416" r:id="rId12"/>
    <p:sldId id="417" r:id="rId13"/>
    <p:sldId id="418" r:id="rId14"/>
    <p:sldId id="452" r:id="rId15"/>
    <p:sldId id="421" r:id="rId16"/>
    <p:sldId id="259" r:id="rId17"/>
    <p:sldId id="422" r:id="rId18"/>
    <p:sldId id="448" r:id="rId19"/>
    <p:sldId id="439" r:id="rId20"/>
    <p:sldId id="440" r:id="rId21"/>
    <p:sldId id="441" r:id="rId22"/>
    <p:sldId id="423" r:id="rId23"/>
    <p:sldId id="443" r:id="rId24"/>
    <p:sldId id="454" r:id="rId25"/>
    <p:sldId id="445" r:id="rId26"/>
    <p:sldId id="447" r:id="rId27"/>
    <p:sldId id="426" r:id="rId28"/>
    <p:sldId id="427" r:id="rId29"/>
    <p:sldId id="451" r:id="rId30"/>
    <p:sldId id="450" r:id="rId31"/>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0">
          <p15:clr>
            <a:srgbClr val="A4A3A4"/>
          </p15:clr>
        </p15:guide>
        <p15:guide id="2" orient="horz" pos="537">
          <p15:clr>
            <a:srgbClr val="A4A3A4"/>
          </p15:clr>
        </p15:guide>
        <p15:guide id="3" orient="horz" pos="268">
          <p15:clr>
            <a:srgbClr val="A4A3A4"/>
          </p15:clr>
        </p15:guide>
        <p15:guide id="4" orient="horz" pos="3239">
          <p15:clr>
            <a:srgbClr val="A4A3A4"/>
          </p15:clr>
        </p15:guide>
        <p15:guide id="5" orient="horz" pos="476">
          <p15:clr>
            <a:srgbClr val="A4A3A4"/>
          </p15:clr>
        </p15:guide>
        <p15:guide id="6" orient="horz" pos="1388">
          <p15:clr>
            <a:srgbClr val="A4A3A4"/>
          </p15:clr>
        </p15:guide>
        <p15:guide id="7" orient="horz" pos="338">
          <p15:clr>
            <a:srgbClr val="A4A3A4"/>
          </p15:clr>
        </p15:guide>
        <p15:guide id="8" orient="horz" pos="1704">
          <p15:clr>
            <a:srgbClr val="A4A3A4"/>
          </p15:clr>
        </p15:guide>
        <p15:guide id="9" orient="horz" pos="2984">
          <p15:clr>
            <a:srgbClr val="A4A3A4"/>
          </p15:clr>
        </p15:guide>
        <p15:guide id="10" pos="5474">
          <p15:clr>
            <a:srgbClr val="A4A3A4"/>
          </p15:clr>
        </p15:guide>
        <p15:guide id="11" pos="2619">
          <p15:clr>
            <a:srgbClr val="A4A3A4"/>
          </p15:clr>
        </p15:guide>
        <p15:guide id="12" pos="1813">
          <p15:clr>
            <a:srgbClr val="A4A3A4"/>
          </p15:clr>
        </p15:guide>
        <p15:guide id="13" pos="2371">
          <p15:clr>
            <a:srgbClr val="A4A3A4"/>
          </p15:clr>
        </p15:guide>
        <p15:guide id="14" pos="169">
          <p15:clr>
            <a:srgbClr val="A4A3A4"/>
          </p15:clr>
        </p15:guide>
        <p15:guide id="15" pos="279">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68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64" autoAdjust="0"/>
    <p:restoredTop sz="86623" autoAdjust="0"/>
  </p:normalViewPr>
  <p:slideViewPr>
    <p:cSldViewPr snapToGrid="0" showGuides="1">
      <p:cViewPr>
        <p:scale>
          <a:sx n="120" d="100"/>
          <a:sy n="120" d="100"/>
        </p:scale>
        <p:origin x="-306" y="-258"/>
      </p:cViewPr>
      <p:guideLst>
        <p:guide orient="horz" pos="710"/>
        <p:guide orient="horz" pos="537"/>
        <p:guide orient="horz" pos="268"/>
        <p:guide orient="horz" pos="3239"/>
        <p:guide orient="horz" pos="476"/>
        <p:guide orient="horz" pos="1388"/>
        <p:guide orient="horz" pos="338"/>
        <p:guide orient="horz" pos="1704"/>
        <p:guide orient="horz" pos="2984"/>
        <p:guide pos="5474"/>
        <p:guide pos="2619"/>
        <p:guide pos="1813"/>
        <p:guide pos="2371"/>
        <p:guide pos="169"/>
        <p:guide pos="2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80"/>
    </p:cViewPr>
  </p:sorterViewPr>
  <p:notesViewPr>
    <p:cSldViewPr snapToGrid="0">
      <p:cViewPr varScale="1">
        <p:scale>
          <a:sx n="60" d="100"/>
          <a:sy n="60" d="100"/>
        </p:scale>
        <p:origin x="-1278" y="-7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C29FDACD-6929-D54A-AA9B-22C22D2E14F8}" type="datetimeFigureOut">
              <a:rPr lang="en-US" smtClean="0"/>
              <a:t>1/21/2021</a:t>
            </a:fld>
            <a:endParaRPr lang="en-US" dirty="0"/>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AB692E96-C825-454E-ADF7-83ECB939AF48}" type="slidenum">
              <a:rPr lang="en-US" smtClean="0"/>
              <a:t>‹#›</a:t>
            </a:fld>
            <a:endParaRPr lang="en-US" dirty="0"/>
          </a:p>
        </p:txBody>
      </p:sp>
    </p:spTree>
    <p:extLst>
      <p:ext uri="{BB962C8B-B14F-4D97-AF65-F5344CB8AC3E}">
        <p14:creationId xmlns:p14="http://schemas.microsoft.com/office/powerpoint/2010/main" val="478292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2B9D8AC-A029-A441-ADF9-CCB64697A5E7}" type="datetimeFigureOut">
              <a:rPr lang="en-US" smtClean="0"/>
              <a:t>1/21/2021</a:t>
            </a:fld>
            <a:endParaRPr lang="en-US" dirty="0"/>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680BEA8-7C0E-6A47-A8A8-D5A85FEE73F8}" type="slidenum">
              <a:rPr lang="en-US" smtClean="0"/>
              <a:t>‹#›</a:t>
            </a:fld>
            <a:endParaRPr lang="en-US" dirty="0"/>
          </a:p>
        </p:txBody>
      </p:sp>
    </p:spTree>
    <p:extLst>
      <p:ext uri="{BB962C8B-B14F-4D97-AF65-F5344CB8AC3E}">
        <p14:creationId xmlns:p14="http://schemas.microsoft.com/office/powerpoint/2010/main" val="1872260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ppt spheres B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2" name="Title 1"/>
          <p:cNvSpPr>
            <a:spLocks noGrp="1"/>
          </p:cNvSpPr>
          <p:nvPr>
            <p:ph type="title" hasCustomPrompt="1"/>
          </p:nvPr>
        </p:nvSpPr>
        <p:spPr/>
        <p:txBody>
          <a:bodyPr/>
          <a:lstStyle/>
          <a:p>
            <a:r>
              <a:rPr lang="en-GB"/>
              <a:t>agenda</a:t>
            </a:r>
            <a:endParaRPr lang="en-US"/>
          </a:p>
        </p:txBody>
      </p:sp>
      <p:sp>
        <p:nvSpPr>
          <p:cNvPr id="4" name="Text Placeholder 2"/>
          <p:cNvSpPr>
            <a:spLocks noGrp="1"/>
          </p:cNvSpPr>
          <p:nvPr>
            <p:ph idx="1" hasCustomPrompt="1"/>
          </p:nvPr>
        </p:nvSpPr>
        <p:spPr>
          <a:xfrm>
            <a:off x="457200" y="1135063"/>
            <a:ext cx="5272741" cy="3444408"/>
          </a:xfrm>
          <a:prstGeom prst="rect">
            <a:avLst/>
          </a:prstGeom>
        </p:spPr>
        <p:txBody>
          <a:bodyPr vert="horz" lIns="0" tIns="0" rIns="0" bIns="0" rtlCol="0">
            <a:noAutofit/>
          </a:bodyPr>
          <a:lstStyle>
            <a:lvl1pPr marL="342900" indent="-342900">
              <a:buFont typeface="Arial"/>
              <a:buChar char="•"/>
              <a:defRPr/>
            </a:lvl1pPr>
            <a:lvl2pPr marL="800100" indent="-342900">
              <a:buFont typeface="Lucida Grande"/>
              <a:buChar char="-"/>
              <a:defRPr/>
            </a:lvl2pPr>
          </a:lstStyle>
          <a:p>
            <a:pPr lvl="0"/>
            <a:r>
              <a:rPr lang="en-GB"/>
              <a:t>Click to edit Master text styles</a:t>
            </a:r>
          </a:p>
          <a:p>
            <a:pPr lvl="1"/>
            <a:r>
              <a:rPr lang="en-GB"/>
              <a:t>Second level</a:t>
            </a:r>
          </a:p>
        </p:txBody>
      </p:sp>
      <p:pic>
        <p:nvPicPr>
          <p:cNvPr id="5" name="Picture 4" descr="-3.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780210" y="-545352"/>
            <a:ext cx="6480000" cy="6480000"/>
          </a:xfrm>
          <a:prstGeom prst="ellipse">
            <a:avLst/>
          </a:prstGeom>
        </p:spPr>
      </p:pic>
    </p:spTree>
    <p:extLst>
      <p:ext uri="{BB962C8B-B14F-4D97-AF65-F5344CB8AC3E}">
        <p14:creationId xmlns:p14="http://schemas.microsoft.com/office/powerpoint/2010/main" val="5490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Text Placeholder 4"/>
          <p:cNvSpPr>
            <a:spLocks noGrp="1"/>
          </p:cNvSpPr>
          <p:nvPr>
            <p:ph type="body" sz="quarter" idx="10" hasCustomPrompt="1"/>
          </p:nvPr>
        </p:nvSpPr>
        <p:spPr>
          <a:xfrm>
            <a:off x="442913" y="1127125"/>
            <a:ext cx="7349566" cy="3287524"/>
          </a:xfrm>
        </p:spPr>
        <p:txBody>
          <a:bodyPr/>
          <a:lstStyle>
            <a:lvl1pPr marL="0" indent="0">
              <a:lnSpc>
                <a:spcPct val="100000"/>
              </a:lnSpc>
              <a:buNone/>
              <a:defRPr sz="2000">
                <a:solidFill>
                  <a:schemeClr val="tx1">
                    <a:lumMod val="65000"/>
                    <a:lumOff val="35000"/>
                  </a:schemeClr>
                </a:solidFill>
              </a:defRPr>
            </a:lvl1pPr>
          </a:lstStyle>
          <a:p>
            <a:pPr lvl="0"/>
            <a:r>
              <a:rPr lang="en-GB" dirty="0"/>
              <a:t>Body copy to go here in Calibri Light 20pt </a:t>
            </a:r>
          </a:p>
        </p:txBody>
      </p:sp>
    </p:spTree>
    <p:extLst>
      <p:ext uri="{BB962C8B-B14F-4D97-AF65-F5344CB8AC3E}">
        <p14:creationId xmlns:p14="http://schemas.microsoft.com/office/powerpoint/2010/main" val="238160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4"/>
          <p:cNvSpPr>
            <a:spLocks noGrp="1"/>
          </p:cNvSpPr>
          <p:nvPr>
            <p:ph type="pic" sz="quarter" idx="11"/>
          </p:nvPr>
        </p:nvSpPr>
        <p:spPr>
          <a:xfrm>
            <a:off x="4946663" y="0"/>
            <a:ext cx="4197337" cy="5143499"/>
          </a:xfrm>
          <a:solidFill>
            <a:schemeClr val="bg1">
              <a:lumMod val="85000"/>
            </a:schemeClr>
          </a:solidFill>
        </p:spPr>
        <p:txBody>
          <a:bodyPr/>
          <a:lstStyle>
            <a:lvl1pPr marL="0" indent="0">
              <a:buNone/>
              <a:defRPr/>
            </a:lvl1pPr>
          </a:lstStyle>
          <a:p>
            <a:endParaRPr lang="en-US" dirty="0"/>
          </a:p>
        </p:txBody>
      </p:sp>
      <p:sp>
        <p:nvSpPr>
          <p:cNvPr id="4" name="Text Placeholder 4"/>
          <p:cNvSpPr>
            <a:spLocks noGrp="1"/>
          </p:cNvSpPr>
          <p:nvPr>
            <p:ph type="body" sz="quarter" idx="10" hasCustomPrompt="1"/>
          </p:nvPr>
        </p:nvSpPr>
        <p:spPr>
          <a:xfrm>
            <a:off x="442913" y="1127125"/>
            <a:ext cx="4278032" cy="3609975"/>
          </a:xfrm>
        </p:spPr>
        <p:txBody>
          <a:bodyPr/>
          <a:lstStyle>
            <a:lvl1pPr marL="0" indent="0">
              <a:lnSpc>
                <a:spcPct val="100000"/>
              </a:lnSpc>
              <a:buNone/>
              <a:defRPr sz="2000">
                <a:solidFill>
                  <a:schemeClr val="tx1">
                    <a:lumMod val="65000"/>
                    <a:lumOff val="35000"/>
                  </a:schemeClr>
                </a:solidFill>
              </a:defRPr>
            </a:lvl1pPr>
          </a:lstStyle>
          <a:p>
            <a:pPr lvl="0"/>
            <a:r>
              <a:rPr lang="en-GB" dirty="0"/>
              <a:t>Body copy to go here in Calibri Light 20pt </a:t>
            </a:r>
          </a:p>
        </p:txBody>
      </p:sp>
    </p:spTree>
    <p:extLst>
      <p:ext uri="{BB962C8B-B14F-4D97-AF65-F5344CB8AC3E}">
        <p14:creationId xmlns:p14="http://schemas.microsoft.com/office/powerpoint/2010/main" val="257202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with quote and text in grey">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0"/>
            <a:ext cx="9144000" cy="5143500"/>
          </a:xfrm>
          <a:solidFill>
            <a:schemeClr val="bg1">
              <a:lumMod val="85000"/>
            </a:schemeClr>
          </a:solidFill>
        </p:spPr>
        <p:txBody>
          <a:bodyPr/>
          <a:lstStyle>
            <a:lvl1pPr marL="0" indent="0">
              <a:buNone/>
              <a:defRPr/>
            </a:lvl1pPr>
          </a:lstStyle>
          <a:p>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4" name="Text Placeholder 4"/>
          <p:cNvSpPr>
            <a:spLocks noGrp="1"/>
          </p:cNvSpPr>
          <p:nvPr>
            <p:ph type="body" sz="quarter" idx="12" hasCustomPrompt="1"/>
          </p:nvPr>
        </p:nvSpPr>
        <p:spPr>
          <a:xfrm>
            <a:off x="442913" y="1127125"/>
            <a:ext cx="3143624" cy="1113583"/>
          </a:xfrm>
        </p:spPr>
        <p:txBody>
          <a:bodyPr/>
          <a:lstStyle>
            <a:lvl1pPr marL="0" indent="0">
              <a:lnSpc>
                <a:spcPct val="100000"/>
              </a:lnSpc>
              <a:spcAft>
                <a:spcPts val="0"/>
              </a:spcAft>
              <a:buNone/>
              <a:defRPr sz="2400" baseline="0">
                <a:solidFill>
                  <a:schemeClr val="bg1">
                    <a:lumMod val="50000"/>
                  </a:schemeClr>
                </a:solidFill>
                <a:latin typeface="Century Gothic"/>
              </a:defRPr>
            </a:lvl1pPr>
          </a:lstStyle>
          <a:p>
            <a:pPr lvl="0"/>
            <a:r>
              <a:rPr lang="en-GB" dirty="0"/>
              <a:t>Quote style text to go here in 24 pt Century Gothic</a:t>
            </a:r>
          </a:p>
        </p:txBody>
      </p:sp>
      <p:sp>
        <p:nvSpPr>
          <p:cNvPr id="5" name="Text Placeholder 4"/>
          <p:cNvSpPr>
            <a:spLocks noGrp="1"/>
          </p:cNvSpPr>
          <p:nvPr>
            <p:ph type="body" sz="quarter" idx="13" hasCustomPrompt="1"/>
          </p:nvPr>
        </p:nvSpPr>
        <p:spPr>
          <a:xfrm>
            <a:off x="442913" y="2370044"/>
            <a:ext cx="3143624" cy="1113583"/>
          </a:xfrm>
        </p:spPr>
        <p:txBody>
          <a:bodyPr/>
          <a:lstStyle>
            <a:lvl1pPr marL="0" indent="0">
              <a:lnSpc>
                <a:spcPct val="100000"/>
              </a:lnSpc>
              <a:spcAft>
                <a:spcPts val="0"/>
              </a:spcAft>
              <a:buNone/>
              <a:defRPr sz="1800" baseline="0">
                <a:solidFill>
                  <a:schemeClr val="bg1">
                    <a:lumMod val="50000"/>
                  </a:schemeClr>
                </a:solidFill>
                <a:latin typeface="Calibri Light"/>
              </a:defRPr>
            </a:lvl1pPr>
          </a:lstStyle>
          <a:p>
            <a:pPr lvl="0"/>
            <a:r>
              <a:rPr lang="en-GB" dirty="0"/>
              <a:t>Body copy to go here in Calibri Light 18pt </a:t>
            </a:r>
          </a:p>
        </p:txBody>
      </p:sp>
    </p:spTree>
    <p:extLst>
      <p:ext uri="{BB962C8B-B14F-4D97-AF65-F5344CB8AC3E}">
        <p14:creationId xmlns:p14="http://schemas.microsoft.com/office/powerpoint/2010/main" val="3812971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3360228" y="0"/>
            <a:ext cx="5783771" cy="5143500"/>
          </a:xfrm>
          <a:solidFill>
            <a:schemeClr val="bg1">
              <a:lumMod val="85000"/>
            </a:schemeClr>
          </a:solidFill>
        </p:spPr>
        <p:txBody>
          <a:bodyPr/>
          <a:lstStyle>
            <a:lvl1pPr marL="0" indent="0">
              <a:buNone/>
              <a:defRPr/>
            </a:lvl1pPr>
          </a:lstStyle>
          <a:p>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4" name="Text Placeholder 4"/>
          <p:cNvSpPr>
            <a:spLocks noGrp="1"/>
          </p:cNvSpPr>
          <p:nvPr>
            <p:ph type="body" sz="quarter" idx="13" hasCustomPrompt="1"/>
          </p:nvPr>
        </p:nvSpPr>
        <p:spPr>
          <a:xfrm>
            <a:off x="442913" y="1127125"/>
            <a:ext cx="3059296" cy="2904053"/>
          </a:xfrm>
        </p:spPr>
        <p:txBody>
          <a:bodyPr/>
          <a:lstStyle>
            <a:lvl1pPr marL="0" indent="0">
              <a:lnSpc>
                <a:spcPct val="100000"/>
              </a:lnSpc>
              <a:spcAft>
                <a:spcPts val="0"/>
              </a:spcAft>
              <a:buNone/>
              <a:defRPr sz="1800" baseline="0">
                <a:solidFill>
                  <a:schemeClr val="bg1">
                    <a:lumMod val="50000"/>
                  </a:schemeClr>
                </a:solidFill>
                <a:latin typeface="Calibri Light"/>
              </a:defRPr>
            </a:lvl1pPr>
          </a:lstStyle>
          <a:p>
            <a:pPr lvl="0"/>
            <a:r>
              <a:rPr lang="en-GB" dirty="0"/>
              <a:t>Body copy to go here in Calibri Light</a:t>
            </a:r>
          </a:p>
        </p:txBody>
      </p:sp>
    </p:spTree>
    <p:extLst>
      <p:ext uri="{BB962C8B-B14F-4D97-AF65-F5344CB8AC3E}">
        <p14:creationId xmlns:p14="http://schemas.microsoft.com/office/powerpoint/2010/main" val="412721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with quote and text in white">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1" y="1"/>
            <a:ext cx="9144000" cy="5143500"/>
          </a:xfrm>
          <a:solidFill>
            <a:schemeClr val="bg1">
              <a:lumMod val="85000"/>
            </a:schemeClr>
          </a:solidFill>
        </p:spPr>
        <p:txBody>
          <a:bodyPr/>
          <a:lstStyle>
            <a:lvl1pPr marL="0" indent="0">
              <a:buNone/>
              <a:defRPr/>
            </a:lvl1pPr>
          </a:lstStyle>
          <a:p>
            <a:endParaRPr lang="en-US" dirty="0"/>
          </a:p>
        </p:txBody>
      </p:sp>
      <p:sp>
        <p:nvSpPr>
          <p:cNvPr id="4" name="Text Placeholder 4"/>
          <p:cNvSpPr>
            <a:spLocks noGrp="1"/>
          </p:cNvSpPr>
          <p:nvPr>
            <p:ph type="body" sz="quarter" idx="12" hasCustomPrompt="1"/>
          </p:nvPr>
        </p:nvSpPr>
        <p:spPr>
          <a:xfrm>
            <a:off x="457201" y="1135064"/>
            <a:ext cx="3143624" cy="1113583"/>
          </a:xfrm>
        </p:spPr>
        <p:txBody>
          <a:bodyPr/>
          <a:lstStyle>
            <a:lvl1pPr marL="0" indent="0">
              <a:lnSpc>
                <a:spcPct val="100000"/>
              </a:lnSpc>
              <a:spcAft>
                <a:spcPts val="0"/>
              </a:spcAft>
              <a:buNone/>
              <a:defRPr sz="2400" baseline="0">
                <a:solidFill>
                  <a:schemeClr val="bg1"/>
                </a:solidFill>
                <a:latin typeface="Century Gothic"/>
              </a:defRPr>
            </a:lvl1pPr>
          </a:lstStyle>
          <a:p>
            <a:pPr lvl="0"/>
            <a:r>
              <a:rPr lang="en-GB" dirty="0"/>
              <a:t>Quote style text to go here in 24 pt Century Gothic</a:t>
            </a:r>
          </a:p>
        </p:txBody>
      </p:sp>
      <p:sp>
        <p:nvSpPr>
          <p:cNvPr id="5" name="Text Placeholder 4"/>
          <p:cNvSpPr>
            <a:spLocks noGrp="1"/>
          </p:cNvSpPr>
          <p:nvPr>
            <p:ph type="body" sz="quarter" idx="13" hasCustomPrompt="1"/>
          </p:nvPr>
        </p:nvSpPr>
        <p:spPr>
          <a:xfrm>
            <a:off x="457201" y="2370044"/>
            <a:ext cx="3143624" cy="1113583"/>
          </a:xfrm>
        </p:spPr>
        <p:txBody>
          <a:bodyPr/>
          <a:lstStyle>
            <a:lvl1pPr marL="0" indent="0">
              <a:lnSpc>
                <a:spcPct val="100000"/>
              </a:lnSpc>
              <a:spcAft>
                <a:spcPts val="0"/>
              </a:spcAft>
              <a:buNone/>
              <a:defRPr sz="1800" baseline="0">
                <a:solidFill>
                  <a:schemeClr val="bg1"/>
                </a:solidFill>
                <a:latin typeface="Calibri Light"/>
              </a:defRPr>
            </a:lvl1pPr>
          </a:lstStyle>
          <a:p>
            <a:pPr lvl="0"/>
            <a:r>
              <a:rPr lang="en-GB" dirty="0"/>
              <a:t>Body copy to go here in Calibri Light 18pt </a:t>
            </a:r>
          </a:p>
        </p:txBody>
      </p:sp>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5671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with large quote">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1" y="1"/>
            <a:ext cx="9144000" cy="5143500"/>
          </a:xfrm>
          <a:solidFill>
            <a:schemeClr val="bg1">
              <a:lumMod val="85000"/>
            </a:schemeClr>
          </a:solidFill>
        </p:spPr>
        <p:txBody>
          <a:bodyPr/>
          <a:lstStyle>
            <a:lvl1pPr marL="0" indent="0">
              <a:buNone/>
              <a:defRPr/>
            </a:lvl1pPr>
          </a:lstStyle>
          <a:p>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Text Placeholder 4"/>
          <p:cNvSpPr>
            <a:spLocks noGrp="1"/>
          </p:cNvSpPr>
          <p:nvPr>
            <p:ph type="body" sz="quarter" idx="10"/>
          </p:nvPr>
        </p:nvSpPr>
        <p:spPr>
          <a:xfrm>
            <a:off x="450850" y="1217612"/>
            <a:ext cx="3657974" cy="3100387"/>
          </a:xfrm>
        </p:spPr>
        <p:txBody>
          <a:bodyPr/>
          <a:lstStyle>
            <a:lvl1pPr marL="0" indent="0">
              <a:lnSpc>
                <a:spcPct val="100000"/>
              </a:lnSpc>
              <a:spcAft>
                <a:spcPts val="0"/>
              </a:spcAft>
              <a:buNone/>
              <a:defRPr sz="4000" baseline="0">
                <a:solidFill>
                  <a:schemeClr val="bg1"/>
                </a:solidFill>
                <a:latin typeface="Century Gothic"/>
              </a:defRPr>
            </a:lvl1pPr>
          </a:lstStyle>
          <a:p>
            <a:pPr lvl="0"/>
            <a:r>
              <a:rPr lang="en-GB" dirty="0"/>
              <a:t>Click to edit Master text style</a:t>
            </a:r>
          </a:p>
        </p:txBody>
      </p:sp>
    </p:spTree>
    <p:extLst>
      <p:ext uri="{BB962C8B-B14F-4D97-AF65-F5344CB8AC3E}">
        <p14:creationId xmlns:p14="http://schemas.microsoft.com/office/powerpoint/2010/main" val="545799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image with small quot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618"/>
            <a:ext cx="9144000" cy="5144118"/>
          </a:xfrm>
          <a:solidFill>
            <a:schemeClr val="bg1">
              <a:lumMod val="85000"/>
            </a:schemeClr>
          </a:solidFill>
        </p:spPr>
        <p:txBody>
          <a:bodyPr/>
          <a:lstStyle>
            <a:lvl1pPr marL="0" indent="0">
              <a:buNone/>
              <a:defRPr sz="900"/>
            </a:lvl1pPr>
          </a:lstStyle>
          <a:p>
            <a:endParaRPr lang="en-US" dirty="0"/>
          </a:p>
        </p:txBody>
      </p:sp>
      <p:sp>
        <p:nvSpPr>
          <p:cNvPr id="2" name="Title 1"/>
          <p:cNvSpPr>
            <a:spLocks noGrp="1"/>
          </p:cNvSpPr>
          <p:nvPr>
            <p:ph type="title"/>
          </p:nvPr>
        </p:nvSpPr>
        <p:spPr/>
        <p:txBody>
          <a:bodyPr/>
          <a:lstStyle>
            <a:lvl1pPr>
              <a:defRPr>
                <a:solidFill>
                  <a:srgbClr val="FFFFFF"/>
                </a:solidFill>
              </a:defRPr>
            </a:lvl1pPr>
          </a:lstStyle>
          <a:p>
            <a:r>
              <a:rPr lang="en-GB"/>
              <a:t>Click to edit Master title style</a:t>
            </a:r>
            <a:endParaRPr lang="en-US"/>
          </a:p>
        </p:txBody>
      </p:sp>
      <p:sp>
        <p:nvSpPr>
          <p:cNvPr id="4" name="Text Placeholder 4"/>
          <p:cNvSpPr>
            <a:spLocks noGrp="1"/>
          </p:cNvSpPr>
          <p:nvPr>
            <p:ph type="body" sz="quarter" idx="11"/>
          </p:nvPr>
        </p:nvSpPr>
        <p:spPr>
          <a:xfrm>
            <a:off x="457200" y="1135063"/>
            <a:ext cx="3761230" cy="2577622"/>
          </a:xfrm>
        </p:spPr>
        <p:txBody>
          <a:bodyPr/>
          <a:lstStyle>
            <a:lvl1pPr marL="0" indent="0">
              <a:lnSpc>
                <a:spcPct val="100000"/>
              </a:lnSpc>
              <a:spcAft>
                <a:spcPts val="0"/>
              </a:spcAft>
              <a:buNone/>
              <a:defRPr sz="3200" baseline="0">
                <a:solidFill>
                  <a:schemeClr val="bg1"/>
                </a:solidFill>
                <a:latin typeface="Century Gothic"/>
              </a:defRPr>
            </a:lvl1pPr>
          </a:lstStyle>
          <a:p>
            <a:pPr lvl="0"/>
            <a:r>
              <a:rPr lang="en-GB" dirty="0"/>
              <a:t>Click to edit Master text style</a:t>
            </a:r>
          </a:p>
        </p:txBody>
      </p:sp>
    </p:spTree>
    <p:extLst>
      <p:ext uri="{BB962C8B-B14F-4D97-AF65-F5344CB8AC3E}">
        <p14:creationId xmlns:p14="http://schemas.microsoft.com/office/powerpoint/2010/main" val="48407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Slide with Quo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Text Placeholder 4"/>
          <p:cNvSpPr>
            <a:spLocks noGrp="1"/>
          </p:cNvSpPr>
          <p:nvPr>
            <p:ph type="body" sz="quarter" idx="11" hasCustomPrompt="1"/>
          </p:nvPr>
        </p:nvSpPr>
        <p:spPr>
          <a:xfrm>
            <a:off x="457199" y="1135063"/>
            <a:ext cx="2867213" cy="2809408"/>
          </a:xfrm>
        </p:spPr>
        <p:txBody>
          <a:bodyPr/>
          <a:lstStyle>
            <a:lvl1pPr marL="0" indent="0">
              <a:lnSpc>
                <a:spcPct val="100000"/>
              </a:lnSpc>
              <a:spcAft>
                <a:spcPts val="0"/>
              </a:spcAft>
              <a:buNone/>
              <a:defRPr sz="3200" baseline="0">
                <a:solidFill>
                  <a:schemeClr val="bg1">
                    <a:lumMod val="75000"/>
                  </a:schemeClr>
                </a:solidFill>
                <a:latin typeface="Century Gothic"/>
              </a:defRPr>
            </a:lvl1pPr>
          </a:lstStyle>
          <a:p>
            <a:pPr lvl="0"/>
            <a:r>
              <a:rPr lang="en-GB" dirty="0"/>
              <a:t>Quote style text to go here in 32 pt Century Gothic</a:t>
            </a:r>
          </a:p>
        </p:txBody>
      </p:sp>
      <p:sp>
        <p:nvSpPr>
          <p:cNvPr id="4" name="Media Placeholder 5"/>
          <p:cNvSpPr>
            <a:spLocks noGrp="1"/>
          </p:cNvSpPr>
          <p:nvPr>
            <p:ph type="media" sz="quarter" idx="12"/>
          </p:nvPr>
        </p:nvSpPr>
        <p:spPr>
          <a:xfrm>
            <a:off x="3863347" y="1135063"/>
            <a:ext cx="4675536" cy="3138113"/>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110562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text +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5"/>
          <p:cNvSpPr>
            <a:spLocks noGrp="1"/>
          </p:cNvSpPr>
          <p:nvPr>
            <p:ph type="pic" sz="quarter" idx="14"/>
          </p:nvPr>
        </p:nvSpPr>
        <p:spPr>
          <a:xfrm>
            <a:off x="450851" y="3361765"/>
            <a:ext cx="3437864" cy="1380957"/>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7"/>
          </p:nvPr>
        </p:nvSpPr>
        <p:spPr>
          <a:xfrm>
            <a:off x="3981824" y="1135063"/>
            <a:ext cx="4704977" cy="3605210"/>
          </a:xfrm>
          <a:solidFill>
            <a:schemeClr val="bg1">
              <a:lumMod val="85000"/>
            </a:schemeClr>
          </a:solidFill>
        </p:spPr>
        <p:txBody>
          <a:bodyPr/>
          <a:lstStyle>
            <a:lvl1pPr marL="0" indent="0">
              <a:buNone/>
              <a:defRPr/>
            </a:lvl1pPr>
          </a:lstStyle>
          <a:p>
            <a:endParaRPr lang="en-US" dirty="0"/>
          </a:p>
        </p:txBody>
      </p:sp>
      <p:sp>
        <p:nvSpPr>
          <p:cNvPr id="7" name="Text Placeholder 6"/>
          <p:cNvSpPr>
            <a:spLocks noGrp="1"/>
          </p:cNvSpPr>
          <p:nvPr>
            <p:ph type="body" sz="quarter" idx="18" hasCustomPrompt="1"/>
          </p:nvPr>
        </p:nvSpPr>
        <p:spPr>
          <a:xfrm>
            <a:off x="450850" y="1135063"/>
            <a:ext cx="3437864" cy="2146679"/>
          </a:xfrm>
        </p:spPr>
        <p:txBody>
          <a:bodyPr/>
          <a:lstStyle>
            <a:lvl1pPr marL="0" indent="0">
              <a:lnSpc>
                <a:spcPct val="100000"/>
              </a:lnSpc>
              <a:spcAft>
                <a:spcPts val="0"/>
              </a:spcAft>
              <a:buNone/>
              <a:defRPr sz="2800" baseline="0">
                <a:solidFill>
                  <a:schemeClr val="bg1">
                    <a:lumMod val="65000"/>
                  </a:schemeClr>
                </a:solidFill>
                <a:latin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Quote style text to go here in 28 pt Century Gothic</a:t>
            </a:r>
          </a:p>
        </p:txBody>
      </p:sp>
    </p:spTree>
    <p:extLst>
      <p:ext uri="{BB962C8B-B14F-4D97-AF65-F5344CB8AC3E}">
        <p14:creationId xmlns:p14="http://schemas.microsoft.com/office/powerpoint/2010/main" val="3676259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Picture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2"/>
          </p:nvPr>
        </p:nvSpPr>
        <p:spPr>
          <a:xfrm>
            <a:off x="457200" y="1135063"/>
            <a:ext cx="2696029" cy="1707018"/>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3"/>
          </p:nvPr>
        </p:nvSpPr>
        <p:spPr>
          <a:xfrm>
            <a:off x="5853912" y="2842081"/>
            <a:ext cx="2836063" cy="1898193"/>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4"/>
          </p:nvPr>
        </p:nvSpPr>
        <p:spPr>
          <a:xfrm>
            <a:off x="457200" y="2933930"/>
            <a:ext cx="2696029" cy="1806345"/>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6"/>
          </p:nvPr>
        </p:nvSpPr>
        <p:spPr>
          <a:xfrm>
            <a:off x="3241291" y="1135064"/>
            <a:ext cx="2522415" cy="3605212"/>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17"/>
          </p:nvPr>
        </p:nvSpPr>
        <p:spPr>
          <a:xfrm>
            <a:off x="5853911" y="1135063"/>
            <a:ext cx="2836063" cy="1609110"/>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117451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descr="ppt spheres B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3" name="Picture Placeholder 4"/>
          <p:cNvSpPr>
            <a:spLocks noGrp="1"/>
          </p:cNvSpPr>
          <p:nvPr>
            <p:ph type="pic" sz="quarter" idx="11"/>
          </p:nvPr>
        </p:nvSpPr>
        <p:spPr>
          <a:xfrm>
            <a:off x="0" y="0"/>
            <a:ext cx="9144000" cy="5143500"/>
          </a:xfrm>
          <a:noFill/>
        </p:spPr>
        <p:txBody>
          <a:bodyPr/>
          <a:lstStyle>
            <a:lvl1pPr marL="0" indent="0">
              <a:buNone/>
              <a:defRPr/>
            </a:lvl1pPr>
          </a:lstStyle>
          <a:p>
            <a:endParaRPr lang="en-US" dirty="0"/>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86000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 Picture Slide with Quote Box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5838637" y="2860945"/>
            <a:ext cx="2851338" cy="1885680"/>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4"/>
          </p:nvPr>
        </p:nvSpPr>
        <p:spPr>
          <a:xfrm>
            <a:off x="457200" y="2855913"/>
            <a:ext cx="2725226" cy="1890712"/>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6"/>
          </p:nvPr>
        </p:nvSpPr>
        <p:spPr>
          <a:xfrm>
            <a:off x="3277315" y="1135063"/>
            <a:ext cx="2474409" cy="3611562"/>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7"/>
          </p:nvPr>
        </p:nvSpPr>
        <p:spPr>
          <a:xfrm>
            <a:off x="5838637" y="1135063"/>
            <a:ext cx="2851338" cy="1627084"/>
          </a:xfrm>
          <a:solidFill>
            <a:schemeClr val="bg1">
              <a:lumMod val="85000"/>
            </a:schemeClr>
          </a:solidFill>
        </p:spPr>
        <p:txBody>
          <a:bodyPr/>
          <a:lstStyle>
            <a:lvl1pPr marL="0" indent="0">
              <a:buNone/>
              <a:defRPr/>
            </a:lvl1pPr>
          </a:lstStyle>
          <a:p>
            <a:endParaRPr lang="en-US" dirty="0"/>
          </a:p>
        </p:txBody>
      </p:sp>
      <p:sp>
        <p:nvSpPr>
          <p:cNvPr id="9" name="Rectangle 8"/>
          <p:cNvSpPr/>
          <p:nvPr userDrawn="1"/>
        </p:nvSpPr>
        <p:spPr>
          <a:xfrm>
            <a:off x="450850" y="1135063"/>
            <a:ext cx="2724150" cy="1630363"/>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16"/>
          <p:cNvSpPr>
            <a:spLocks noGrp="1"/>
          </p:cNvSpPr>
          <p:nvPr>
            <p:ph type="body" sz="quarter" idx="23" hasCustomPrompt="1"/>
          </p:nvPr>
        </p:nvSpPr>
        <p:spPr>
          <a:xfrm>
            <a:off x="568600" y="1254685"/>
            <a:ext cx="2456988" cy="1337609"/>
          </a:xfrm>
        </p:spPr>
        <p:txBody>
          <a:bodyPr/>
          <a:lstStyle>
            <a:lvl1pPr marL="0" indent="0">
              <a:lnSpc>
                <a:spcPct val="100000"/>
              </a:lnSpc>
              <a:spcAft>
                <a:spcPts val="0"/>
              </a:spcAft>
              <a:buNone/>
              <a:defRPr sz="18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164234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5838637" y="2860945"/>
            <a:ext cx="2851338" cy="1885680"/>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4"/>
          </p:nvPr>
        </p:nvSpPr>
        <p:spPr>
          <a:xfrm>
            <a:off x="457200" y="2315882"/>
            <a:ext cx="2725226" cy="2430743"/>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6"/>
          </p:nvPr>
        </p:nvSpPr>
        <p:spPr>
          <a:xfrm>
            <a:off x="3277315" y="1135063"/>
            <a:ext cx="2474409" cy="3611562"/>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7"/>
          </p:nvPr>
        </p:nvSpPr>
        <p:spPr>
          <a:xfrm>
            <a:off x="5838637" y="1135063"/>
            <a:ext cx="2851338" cy="1627084"/>
          </a:xfrm>
          <a:solidFill>
            <a:schemeClr val="bg1">
              <a:lumMod val="85000"/>
            </a:schemeClr>
          </a:solidFill>
        </p:spPr>
        <p:txBody>
          <a:bodyPr/>
          <a:lstStyle>
            <a:lvl1pPr marL="0" indent="0">
              <a:buNone/>
              <a:defRPr/>
            </a:lvl1pPr>
          </a:lstStyle>
          <a:p>
            <a:endParaRPr lang="en-US" dirty="0"/>
          </a:p>
        </p:txBody>
      </p:sp>
      <p:sp>
        <p:nvSpPr>
          <p:cNvPr id="7" name="Rectangle 6"/>
          <p:cNvSpPr/>
          <p:nvPr userDrawn="1"/>
        </p:nvSpPr>
        <p:spPr>
          <a:xfrm>
            <a:off x="450850" y="1135064"/>
            <a:ext cx="2724150" cy="107623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6"/>
          <p:cNvSpPr>
            <a:spLocks noGrp="1"/>
          </p:cNvSpPr>
          <p:nvPr>
            <p:ph type="body" sz="quarter" idx="23" hasCustomPrompt="1"/>
          </p:nvPr>
        </p:nvSpPr>
        <p:spPr>
          <a:xfrm>
            <a:off x="568600" y="1254686"/>
            <a:ext cx="2456988" cy="784786"/>
          </a:xfrm>
        </p:spPr>
        <p:txBody>
          <a:bodyPr/>
          <a:lstStyle>
            <a:lvl1pPr marL="0" indent="0">
              <a:lnSpc>
                <a:spcPct val="100000"/>
              </a:lnSpc>
              <a:spcAft>
                <a:spcPts val="0"/>
              </a:spcAft>
              <a:buNone/>
              <a:defRPr sz="18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31545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x4 Pictures plus 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Picture Placeholder 5"/>
          <p:cNvSpPr>
            <a:spLocks noGrp="1"/>
          </p:cNvSpPr>
          <p:nvPr>
            <p:ph type="pic" sz="quarter" idx="17"/>
          </p:nvPr>
        </p:nvSpPr>
        <p:spPr>
          <a:xfrm>
            <a:off x="450849" y="1135063"/>
            <a:ext cx="1969622" cy="1950290"/>
          </a:xfrm>
          <a:solidFill>
            <a:schemeClr val="bg1">
              <a:lumMod val="85000"/>
            </a:schemeClr>
          </a:solidFill>
        </p:spPr>
        <p:txBody>
          <a:bodyPr/>
          <a:lstStyle>
            <a:lvl1pPr marL="0" indent="0">
              <a:buNone/>
              <a:defRPr/>
            </a:lvl1pPr>
          </a:lstStyle>
          <a:p>
            <a:endParaRPr lang="en-US" dirty="0"/>
          </a:p>
        </p:txBody>
      </p:sp>
      <p:sp>
        <p:nvSpPr>
          <p:cNvPr id="13" name="Picture Placeholder 5"/>
          <p:cNvSpPr>
            <a:spLocks noGrp="1"/>
          </p:cNvSpPr>
          <p:nvPr>
            <p:ph type="pic" sz="quarter" idx="18"/>
          </p:nvPr>
        </p:nvSpPr>
        <p:spPr>
          <a:xfrm>
            <a:off x="2548305" y="1135063"/>
            <a:ext cx="1969622" cy="1950290"/>
          </a:xfrm>
          <a:solidFill>
            <a:schemeClr val="bg1">
              <a:lumMod val="85000"/>
            </a:schemeClr>
          </a:solidFill>
        </p:spPr>
        <p:txBody>
          <a:bodyPr/>
          <a:lstStyle>
            <a:lvl1pPr marL="0" indent="0">
              <a:buNone/>
              <a:defRPr/>
            </a:lvl1pPr>
          </a:lstStyle>
          <a:p>
            <a:endParaRPr lang="en-US" dirty="0"/>
          </a:p>
        </p:txBody>
      </p:sp>
      <p:sp>
        <p:nvSpPr>
          <p:cNvPr id="14" name="Picture Placeholder 5"/>
          <p:cNvSpPr>
            <a:spLocks noGrp="1"/>
          </p:cNvSpPr>
          <p:nvPr>
            <p:ph type="pic" sz="quarter" idx="19"/>
          </p:nvPr>
        </p:nvSpPr>
        <p:spPr>
          <a:xfrm>
            <a:off x="4636537" y="1135063"/>
            <a:ext cx="1969622" cy="1950290"/>
          </a:xfrm>
          <a:solidFill>
            <a:schemeClr val="bg1">
              <a:lumMod val="85000"/>
            </a:schemeClr>
          </a:solidFill>
        </p:spPr>
        <p:txBody>
          <a:bodyPr/>
          <a:lstStyle>
            <a:lvl1pPr marL="0" indent="0">
              <a:buNone/>
              <a:defRPr/>
            </a:lvl1pPr>
          </a:lstStyle>
          <a:p>
            <a:endParaRPr lang="en-US" dirty="0"/>
          </a:p>
        </p:txBody>
      </p:sp>
      <p:sp>
        <p:nvSpPr>
          <p:cNvPr id="15" name="Picture Placeholder 5"/>
          <p:cNvSpPr>
            <a:spLocks noGrp="1"/>
          </p:cNvSpPr>
          <p:nvPr>
            <p:ph type="pic" sz="quarter" idx="20"/>
          </p:nvPr>
        </p:nvSpPr>
        <p:spPr>
          <a:xfrm>
            <a:off x="6717298" y="1135063"/>
            <a:ext cx="1969622" cy="1950290"/>
          </a:xfrm>
          <a:solidFill>
            <a:schemeClr val="bg1">
              <a:lumMod val="85000"/>
            </a:schemeClr>
          </a:solidFill>
        </p:spPr>
        <p:txBody>
          <a:bodyPr/>
          <a:lstStyle>
            <a:lvl1pPr marL="0" indent="0">
              <a:buNone/>
              <a:defRPr/>
            </a:lvl1pPr>
          </a:lstStyle>
          <a:p>
            <a:endParaRPr lang="en-US" dirty="0"/>
          </a:p>
        </p:txBody>
      </p:sp>
      <p:sp>
        <p:nvSpPr>
          <p:cNvPr id="17" name="Text Placeholder 16"/>
          <p:cNvSpPr>
            <a:spLocks noGrp="1"/>
          </p:cNvSpPr>
          <p:nvPr>
            <p:ph type="body" sz="quarter" idx="21" hasCustomPrompt="1"/>
          </p:nvPr>
        </p:nvSpPr>
        <p:spPr>
          <a:xfrm>
            <a:off x="450850" y="3219450"/>
            <a:ext cx="1992032" cy="299197"/>
          </a:xfrm>
        </p:spPr>
        <p:txBody>
          <a:bodyPr/>
          <a:lstStyle>
            <a:lvl1pPr marL="0" indent="0">
              <a:lnSpc>
                <a:spcPct val="100000"/>
              </a:lnSpc>
              <a:spcAft>
                <a:spcPts val="0"/>
              </a:spcAft>
              <a:buNone/>
              <a:defRPr sz="1600" baseline="0">
                <a:solidFill>
                  <a:schemeClr val="bg1">
                    <a:lumMod val="65000"/>
                  </a:schemeClr>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title here in Century Gothic 16pt</a:t>
            </a:r>
            <a:endParaRPr lang="en-US"/>
          </a:p>
        </p:txBody>
      </p:sp>
      <p:sp>
        <p:nvSpPr>
          <p:cNvPr id="18" name="Text Placeholder 16"/>
          <p:cNvSpPr>
            <a:spLocks noGrp="1"/>
          </p:cNvSpPr>
          <p:nvPr>
            <p:ph type="body" sz="quarter" idx="22" hasCustomPrompt="1"/>
          </p:nvPr>
        </p:nvSpPr>
        <p:spPr>
          <a:xfrm>
            <a:off x="450850" y="3784998"/>
            <a:ext cx="1992032" cy="920706"/>
          </a:xfrm>
        </p:spPr>
        <p:txBody>
          <a:bodyPr/>
          <a:lstStyle>
            <a:lvl1pPr marL="0" indent="0">
              <a:lnSpc>
                <a:spcPct val="100000"/>
              </a:lnSpc>
              <a:spcAft>
                <a:spcPts val="0"/>
              </a:spcAft>
              <a:buNone/>
              <a:defRPr sz="1400" baseline="0"/>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14pt</a:t>
            </a:r>
            <a:endParaRPr lang="en-US"/>
          </a:p>
        </p:txBody>
      </p:sp>
      <p:sp>
        <p:nvSpPr>
          <p:cNvPr id="19" name="Text Placeholder 16"/>
          <p:cNvSpPr>
            <a:spLocks noGrp="1"/>
          </p:cNvSpPr>
          <p:nvPr>
            <p:ph type="body" sz="quarter" idx="23" hasCustomPrompt="1"/>
          </p:nvPr>
        </p:nvSpPr>
        <p:spPr>
          <a:xfrm>
            <a:off x="2555776" y="3219450"/>
            <a:ext cx="1992032" cy="299197"/>
          </a:xfrm>
        </p:spPr>
        <p:txBody>
          <a:bodyPr/>
          <a:lstStyle>
            <a:lvl1pPr marL="0" indent="0">
              <a:lnSpc>
                <a:spcPct val="100000"/>
              </a:lnSpc>
              <a:spcAft>
                <a:spcPts val="0"/>
              </a:spcAft>
              <a:buNone/>
              <a:defRPr sz="1600" baseline="0">
                <a:solidFill>
                  <a:schemeClr val="bg1">
                    <a:lumMod val="65000"/>
                  </a:schemeClr>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title here in Century Gothic 16pt</a:t>
            </a:r>
            <a:endParaRPr lang="en-US"/>
          </a:p>
        </p:txBody>
      </p:sp>
      <p:sp>
        <p:nvSpPr>
          <p:cNvPr id="20" name="Text Placeholder 16"/>
          <p:cNvSpPr>
            <a:spLocks noGrp="1"/>
          </p:cNvSpPr>
          <p:nvPr>
            <p:ph type="body" sz="quarter" idx="24" hasCustomPrompt="1"/>
          </p:nvPr>
        </p:nvSpPr>
        <p:spPr>
          <a:xfrm>
            <a:off x="2555776" y="3784998"/>
            <a:ext cx="1992032" cy="920706"/>
          </a:xfrm>
        </p:spPr>
        <p:txBody>
          <a:bodyPr/>
          <a:lstStyle>
            <a:lvl1pPr marL="0" indent="0">
              <a:lnSpc>
                <a:spcPct val="100000"/>
              </a:lnSpc>
              <a:spcAft>
                <a:spcPts val="0"/>
              </a:spcAft>
              <a:buNone/>
              <a:defRPr sz="1400" baseline="0"/>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14pt</a:t>
            </a:r>
            <a:endParaRPr lang="en-US"/>
          </a:p>
        </p:txBody>
      </p:sp>
      <p:sp>
        <p:nvSpPr>
          <p:cNvPr id="21" name="Text Placeholder 16"/>
          <p:cNvSpPr>
            <a:spLocks noGrp="1"/>
          </p:cNvSpPr>
          <p:nvPr>
            <p:ph type="body" sz="quarter" idx="25" hasCustomPrompt="1"/>
          </p:nvPr>
        </p:nvSpPr>
        <p:spPr>
          <a:xfrm>
            <a:off x="4644008" y="3219450"/>
            <a:ext cx="1992032" cy="299197"/>
          </a:xfrm>
        </p:spPr>
        <p:txBody>
          <a:bodyPr/>
          <a:lstStyle>
            <a:lvl1pPr marL="0" indent="0">
              <a:lnSpc>
                <a:spcPct val="100000"/>
              </a:lnSpc>
              <a:spcAft>
                <a:spcPts val="0"/>
              </a:spcAft>
              <a:buNone/>
              <a:defRPr sz="1600" baseline="0">
                <a:solidFill>
                  <a:schemeClr val="bg1">
                    <a:lumMod val="65000"/>
                  </a:schemeClr>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title here in Century Gothic 16pt</a:t>
            </a:r>
            <a:endParaRPr lang="en-US"/>
          </a:p>
        </p:txBody>
      </p:sp>
      <p:sp>
        <p:nvSpPr>
          <p:cNvPr id="22" name="Text Placeholder 16"/>
          <p:cNvSpPr>
            <a:spLocks noGrp="1"/>
          </p:cNvSpPr>
          <p:nvPr>
            <p:ph type="body" sz="quarter" idx="26" hasCustomPrompt="1"/>
          </p:nvPr>
        </p:nvSpPr>
        <p:spPr>
          <a:xfrm>
            <a:off x="4644008" y="3777527"/>
            <a:ext cx="1992032" cy="928177"/>
          </a:xfrm>
        </p:spPr>
        <p:txBody>
          <a:bodyPr/>
          <a:lstStyle>
            <a:lvl1pPr marL="0" indent="0">
              <a:lnSpc>
                <a:spcPct val="100000"/>
              </a:lnSpc>
              <a:spcAft>
                <a:spcPts val="0"/>
              </a:spcAft>
              <a:buNone/>
              <a:defRPr sz="1400" baseline="0"/>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14pt</a:t>
            </a:r>
            <a:endParaRPr lang="en-US"/>
          </a:p>
        </p:txBody>
      </p:sp>
      <p:sp>
        <p:nvSpPr>
          <p:cNvPr id="23" name="Text Placeholder 16"/>
          <p:cNvSpPr>
            <a:spLocks noGrp="1"/>
          </p:cNvSpPr>
          <p:nvPr>
            <p:ph type="body" sz="quarter" idx="27" hasCustomPrompt="1"/>
          </p:nvPr>
        </p:nvSpPr>
        <p:spPr>
          <a:xfrm>
            <a:off x="6717298" y="3219450"/>
            <a:ext cx="1992032" cy="299197"/>
          </a:xfrm>
        </p:spPr>
        <p:txBody>
          <a:bodyPr/>
          <a:lstStyle>
            <a:lvl1pPr marL="0" indent="0">
              <a:lnSpc>
                <a:spcPct val="100000"/>
              </a:lnSpc>
              <a:spcAft>
                <a:spcPts val="0"/>
              </a:spcAft>
              <a:buNone/>
              <a:defRPr sz="1600" baseline="0">
                <a:solidFill>
                  <a:schemeClr val="bg1">
                    <a:lumMod val="65000"/>
                  </a:schemeClr>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title here in Century Gothic 16pt</a:t>
            </a:r>
            <a:endParaRPr lang="en-US"/>
          </a:p>
        </p:txBody>
      </p:sp>
      <p:sp>
        <p:nvSpPr>
          <p:cNvPr id="24" name="Text Placeholder 16"/>
          <p:cNvSpPr>
            <a:spLocks noGrp="1"/>
          </p:cNvSpPr>
          <p:nvPr>
            <p:ph type="body" sz="quarter" idx="28" hasCustomPrompt="1"/>
          </p:nvPr>
        </p:nvSpPr>
        <p:spPr>
          <a:xfrm>
            <a:off x="6732240" y="3770056"/>
            <a:ext cx="1992032" cy="935648"/>
          </a:xfrm>
        </p:spPr>
        <p:txBody>
          <a:bodyPr/>
          <a:lstStyle>
            <a:lvl1pPr marL="0" indent="0">
              <a:lnSpc>
                <a:spcPct val="100000"/>
              </a:lnSpc>
              <a:spcAft>
                <a:spcPts val="0"/>
              </a:spcAft>
              <a:buNone/>
              <a:defRPr sz="1400" baseline="0"/>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14pt</a:t>
            </a:r>
            <a:endParaRPr lang="en-US"/>
          </a:p>
        </p:txBody>
      </p:sp>
    </p:spTree>
    <p:extLst>
      <p:ext uri="{BB962C8B-B14F-4D97-AF65-F5344CB8AC3E}">
        <p14:creationId xmlns:p14="http://schemas.microsoft.com/office/powerpoint/2010/main" val="159613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ulti Picture Slid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5"/>
          <p:cNvSpPr>
            <a:spLocks noGrp="1"/>
          </p:cNvSpPr>
          <p:nvPr>
            <p:ph type="pic" sz="quarter" idx="13"/>
          </p:nvPr>
        </p:nvSpPr>
        <p:spPr>
          <a:xfrm>
            <a:off x="6149300" y="2914684"/>
            <a:ext cx="2537500" cy="1830353"/>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4"/>
          </p:nvPr>
        </p:nvSpPr>
        <p:spPr>
          <a:xfrm>
            <a:off x="457200" y="3164684"/>
            <a:ext cx="1305859" cy="1580354"/>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5"/>
          </p:nvPr>
        </p:nvSpPr>
        <p:spPr>
          <a:xfrm>
            <a:off x="1882252" y="3173819"/>
            <a:ext cx="1300566" cy="1571219"/>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16"/>
          </p:nvPr>
        </p:nvSpPr>
        <p:spPr>
          <a:xfrm>
            <a:off x="3289372" y="1135063"/>
            <a:ext cx="2750281" cy="3609974"/>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17"/>
          </p:nvPr>
        </p:nvSpPr>
        <p:spPr>
          <a:xfrm>
            <a:off x="6140163" y="1135063"/>
            <a:ext cx="2546637" cy="1674025"/>
          </a:xfrm>
          <a:solidFill>
            <a:schemeClr val="bg1">
              <a:lumMod val="85000"/>
            </a:schemeClr>
          </a:solidFill>
        </p:spPr>
        <p:txBody>
          <a:bodyPr/>
          <a:lstStyle>
            <a:lvl1pPr marL="0" indent="0">
              <a:buNone/>
              <a:defRPr/>
            </a:lvl1pPr>
          </a:lstStyle>
          <a:p>
            <a:endParaRPr lang="en-US" dirty="0"/>
          </a:p>
        </p:txBody>
      </p:sp>
      <p:sp>
        <p:nvSpPr>
          <p:cNvPr id="10" name="Picture Placeholder 5"/>
          <p:cNvSpPr>
            <a:spLocks noGrp="1"/>
          </p:cNvSpPr>
          <p:nvPr>
            <p:ph type="pic" sz="quarter" idx="18"/>
          </p:nvPr>
        </p:nvSpPr>
        <p:spPr>
          <a:xfrm>
            <a:off x="457200" y="1135063"/>
            <a:ext cx="2725618" cy="1927853"/>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2849627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lti Picture Slide with Quote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9" name="Picture Placeholder 5"/>
          <p:cNvSpPr>
            <a:spLocks noGrp="1"/>
          </p:cNvSpPr>
          <p:nvPr>
            <p:ph type="pic" sz="quarter" idx="19"/>
          </p:nvPr>
        </p:nvSpPr>
        <p:spPr>
          <a:xfrm>
            <a:off x="449263" y="3019794"/>
            <a:ext cx="2197247" cy="1725243"/>
          </a:xfrm>
          <a:solidFill>
            <a:schemeClr val="bg1">
              <a:lumMod val="85000"/>
            </a:schemeClr>
          </a:solidFill>
        </p:spPr>
        <p:txBody>
          <a:bodyPr/>
          <a:lstStyle>
            <a:lvl1pPr marL="0" indent="0">
              <a:buNone/>
              <a:defRPr/>
            </a:lvl1pPr>
          </a:lstStyle>
          <a:p>
            <a:endParaRPr lang="en-US" dirty="0"/>
          </a:p>
        </p:txBody>
      </p:sp>
      <p:sp>
        <p:nvSpPr>
          <p:cNvPr id="11" name="Picture Placeholder 5"/>
          <p:cNvSpPr>
            <a:spLocks noGrp="1"/>
          </p:cNvSpPr>
          <p:nvPr>
            <p:ph type="pic" sz="quarter" idx="21"/>
          </p:nvPr>
        </p:nvSpPr>
        <p:spPr>
          <a:xfrm>
            <a:off x="5016293" y="1143000"/>
            <a:ext cx="3667331" cy="3602037"/>
          </a:xfrm>
          <a:solidFill>
            <a:schemeClr val="bg1">
              <a:lumMod val="85000"/>
            </a:schemeClr>
          </a:solidFill>
        </p:spPr>
        <p:txBody>
          <a:bodyPr/>
          <a:lstStyle>
            <a:lvl1pPr marL="0" indent="0">
              <a:buNone/>
              <a:defRPr/>
            </a:lvl1pPr>
          </a:lstStyle>
          <a:p>
            <a:endParaRPr lang="en-US" dirty="0"/>
          </a:p>
        </p:txBody>
      </p:sp>
      <p:sp>
        <p:nvSpPr>
          <p:cNvPr id="12" name="Picture Placeholder 5"/>
          <p:cNvSpPr>
            <a:spLocks noGrp="1"/>
          </p:cNvSpPr>
          <p:nvPr>
            <p:ph type="pic" sz="quarter" idx="22"/>
          </p:nvPr>
        </p:nvSpPr>
        <p:spPr>
          <a:xfrm>
            <a:off x="2759417" y="1143000"/>
            <a:ext cx="2147231" cy="3602037"/>
          </a:xfrm>
          <a:solidFill>
            <a:schemeClr val="bg1">
              <a:lumMod val="85000"/>
            </a:schemeClr>
          </a:solidFill>
        </p:spPr>
        <p:txBody>
          <a:bodyPr/>
          <a:lstStyle>
            <a:lvl1pPr marL="0" indent="0">
              <a:buNone/>
              <a:defRPr/>
            </a:lvl1pPr>
          </a:lstStyle>
          <a:p>
            <a:endParaRPr lang="en-US" dirty="0"/>
          </a:p>
        </p:txBody>
      </p:sp>
      <p:sp>
        <p:nvSpPr>
          <p:cNvPr id="8" name="Rectangle 7"/>
          <p:cNvSpPr/>
          <p:nvPr userDrawn="1"/>
        </p:nvSpPr>
        <p:spPr>
          <a:xfrm>
            <a:off x="450850" y="1135063"/>
            <a:ext cx="2197099" cy="177846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16"/>
          <p:cNvSpPr>
            <a:spLocks noGrp="1"/>
          </p:cNvSpPr>
          <p:nvPr>
            <p:ph type="body" sz="quarter" idx="23" hasCustomPrompt="1"/>
          </p:nvPr>
        </p:nvSpPr>
        <p:spPr>
          <a:xfrm>
            <a:off x="568599" y="1254685"/>
            <a:ext cx="1978871" cy="1531843"/>
          </a:xfrm>
        </p:spPr>
        <p:txBody>
          <a:bodyPr/>
          <a:lstStyle>
            <a:lvl1pPr marL="0" indent="0">
              <a:lnSpc>
                <a:spcPct val="100000"/>
              </a:lnSpc>
              <a:spcAft>
                <a:spcPts val="0"/>
              </a:spcAft>
              <a:buNone/>
              <a:defRPr sz="18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254127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 Picture Slid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6167574" y="3043404"/>
            <a:ext cx="2519226" cy="1699317"/>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4"/>
          </p:nvPr>
        </p:nvSpPr>
        <p:spPr>
          <a:xfrm>
            <a:off x="457200" y="3051384"/>
            <a:ext cx="5599576" cy="1691338"/>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6"/>
          </p:nvPr>
        </p:nvSpPr>
        <p:spPr>
          <a:xfrm>
            <a:off x="3783265" y="1146175"/>
            <a:ext cx="2273511" cy="1800225"/>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7"/>
          </p:nvPr>
        </p:nvSpPr>
        <p:spPr>
          <a:xfrm>
            <a:off x="6159500" y="1146175"/>
            <a:ext cx="2530475" cy="1787755"/>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18"/>
          </p:nvPr>
        </p:nvSpPr>
        <p:spPr>
          <a:xfrm>
            <a:off x="457200" y="1146175"/>
            <a:ext cx="3215934" cy="1800225"/>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429004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 Picture Slide with Quote Bo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5"/>
          <p:cNvSpPr>
            <a:spLocks noGrp="1"/>
          </p:cNvSpPr>
          <p:nvPr>
            <p:ph type="pic" sz="quarter" idx="14"/>
          </p:nvPr>
        </p:nvSpPr>
        <p:spPr>
          <a:xfrm>
            <a:off x="457199" y="2661384"/>
            <a:ext cx="6377835" cy="2081338"/>
          </a:xfrm>
          <a:solidFill>
            <a:schemeClr val="bg1">
              <a:lumMod val="85000"/>
            </a:schemeClr>
          </a:solidFill>
        </p:spPr>
        <p:txBody>
          <a:bodyPr/>
          <a:lstStyle>
            <a:lvl1pPr marL="0" indent="0">
              <a:buNone/>
              <a:defRPr/>
            </a:lvl1pPr>
          </a:lstStyle>
          <a:p>
            <a:endParaRPr lang="en-US" dirty="0"/>
          </a:p>
        </p:txBody>
      </p:sp>
      <p:sp>
        <p:nvSpPr>
          <p:cNvPr id="9" name="Picture Placeholder 5"/>
          <p:cNvSpPr>
            <a:spLocks noGrp="1"/>
          </p:cNvSpPr>
          <p:nvPr>
            <p:ph type="pic" sz="quarter" idx="16"/>
          </p:nvPr>
        </p:nvSpPr>
        <p:spPr>
          <a:xfrm>
            <a:off x="6948288" y="3009758"/>
            <a:ext cx="1741687" cy="1735280"/>
          </a:xfrm>
          <a:solidFill>
            <a:schemeClr val="bg1">
              <a:lumMod val="85000"/>
            </a:schemeClr>
          </a:solidFill>
        </p:spPr>
        <p:txBody>
          <a:bodyPr/>
          <a:lstStyle>
            <a:lvl1pPr marL="0" indent="0">
              <a:buNone/>
              <a:defRPr/>
            </a:lvl1pPr>
          </a:lstStyle>
          <a:p>
            <a:endParaRPr lang="en-US" dirty="0"/>
          </a:p>
        </p:txBody>
      </p:sp>
      <p:sp>
        <p:nvSpPr>
          <p:cNvPr id="10" name="Picture Placeholder 5"/>
          <p:cNvSpPr>
            <a:spLocks noGrp="1"/>
          </p:cNvSpPr>
          <p:nvPr>
            <p:ph type="pic" sz="quarter" idx="17"/>
          </p:nvPr>
        </p:nvSpPr>
        <p:spPr>
          <a:xfrm>
            <a:off x="6948288" y="1135063"/>
            <a:ext cx="1741687" cy="1763712"/>
          </a:xfrm>
          <a:solidFill>
            <a:schemeClr val="bg1">
              <a:lumMod val="85000"/>
            </a:schemeClr>
          </a:solidFill>
        </p:spPr>
        <p:txBody>
          <a:bodyPr/>
          <a:lstStyle>
            <a:lvl1pPr marL="0" indent="0">
              <a:buNone/>
              <a:defRPr/>
            </a:lvl1pPr>
          </a:lstStyle>
          <a:p>
            <a:endParaRPr lang="en-US" dirty="0"/>
          </a:p>
        </p:txBody>
      </p:sp>
      <p:sp>
        <p:nvSpPr>
          <p:cNvPr id="11" name="Picture Placeholder 5"/>
          <p:cNvSpPr>
            <a:spLocks noGrp="1"/>
          </p:cNvSpPr>
          <p:nvPr>
            <p:ph type="pic" sz="quarter" idx="18"/>
          </p:nvPr>
        </p:nvSpPr>
        <p:spPr>
          <a:xfrm>
            <a:off x="3738578" y="1135063"/>
            <a:ext cx="3093435" cy="1419296"/>
          </a:xfrm>
          <a:solidFill>
            <a:schemeClr val="bg1">
              <a:lumMod val="85000"/>
            </a:schemeClr>
          </a:solidFill>
        </p:spPr>
        <p:txBody>
          <a:bodyPr/>
          <a:lstStyle>
            <a:lvl1pPr marL="0" indent="0">
              <a:buNone/>
              <a:defRPr/>
            </a:lvl1pPr>
          </a:lstStyle>
          <a:p>
            <a:endParaRPr lang="en-US" dirty="0"/>
          </a:p>
        </p:txBody>
      </p:sp>
      <p:sp>
        <p:nvSpPr>
          <p:cNvPr id="7" name="Rectangle 6"/>
          <p:cNvSpPr/>
          <p:nvPr userDrawn="1"/>
        </p:nvSpPr>
        <p:spPr>
          <a:xfrm>
            <a:off x="450850" y="1135063"/>
            <a:ext cx="3187326" cy="1419878"/>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6"/>
          <p:cNvSpPr>
            <a:spLocks noGrp="1"/>
          </p:cNvSpPr>
          <p:nvPr>
            <p:ph type="body" sz="quarter" idx="23" hasCustomPrompt="1"/>
          </p:nvPr>
        </p:nvSpPr>
        <p:spPr>
          <a:xfrm>
            <a:off x="568599" y="1254685"/>
            <a:ext cx="2950048" cy="1210609"/>
          </a:xfrm>
        </p:spPr>
        <p:txBody>
          <a:bodyPr/>
          <a:lstStyle>
            <a:lvl1pPr marL="0" indent="0">
              <a:lnSpc>
                <a:spcPct val="100000"/>
              </a:lnSpc>
              <a:spcAft>
                <a:spcPts val="0"/>
              </a:spcAft>
              <a:buNone/>
              <a:defRPr sz="18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3315748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 Picture Slide with Quote Box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5"/>
          <p:cNvSpPr>
            <a:spLocks noGrp="1"/>
          </p:cNvSpPr>
          <p:nvPr>
            <p:ph type="pic" sz="quarter" idx="14"/>
          </p:nvPr>
        </p:nvSpPr>
        <p:spPr>
          <a:xfrm>
            <a:off x="457200" y="2865438"/>
            <a:ext cx="4542749" cy="1877284"/>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6"/>
          </p:nvPr>
        </p:nvSpPr>
        <p:spPr>
          <a:xfrm>
            <a:off x="2664271" y="1135063"/>
            <a:ext cx="2335678" cy="1623973"/>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7"/>
          </p:nvPr>
        </p:nvSpPr>
        <p:spPr>
          <a:xfrm>
            <a:off x="5107665" y="1135063"/>
            <a:ext cx="3579136" cy="3609975"/>
          </a:xfrm>
          <a:solidFill>
            <a:schemeClr val="bg1">
              <a:lumMod val="85000"/>
            </a:schemeClr>
          </a:solidFill>
        </p:spPr>
        <p:txBody>
          <a:bodyPr/>
          <a:lstStyle>
            <a:lvl1pPr marL="0" indent="0">
              <a:buNone/>
              <a:defRPr/>
            </a:lvl1pPr>
          </a:lstStyle>
          <a:p>
            <a:endParaRPr lang="en-US" dirty="0"/>
          </a:p>
        </p:txBody>
      </p:sp>
      <p:sp>
        <p:nvSpPr>
          <p:cNvPr id="7" name="Rectangle 6"/>
          <p:cNvSpPr/>
          <p:nvPr userDrawn="1"/>
        </p:nvSpPr>
        <p:spPr>
          <a:xfrm>
            <a:off x="450850" y="1135063"/>
            <a:ext cx="2104091" cy="161925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6"/>
          <p:cNvSpPr>
            <a:spLocks noGrp="1"/>
          </p:cNvSpPr>
          <p:nvPr>
            <p:ph type="body" sz="quarter" idx="23" hasCustomPrompt="1"/>
          </p:nvPr>
        </p:nvSpPr>
        <p:spPr>
          <a:xfrm>
            <a:off x="568599" y="1254685"/>
            <a:ext cx="1889225" cy="1397374"/>
          </a:xfrm>
        </p:spPr>
        <p:txBody>
          <a:bodyPr/>
          <a:lstStyle>
            <a:lvl1pPr marL="0" indent="0">
              <a:lnSpc>
                <a:spcPct val="100000"/>
              </a:lnSpc>
              <a:spcAft>
                <a:spcPts val="0"/>
              </a:spcAft>
              <a:buNone/>
              <a:defRPr sz="18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1823968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ulti Picture Slid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Picture Placeholder 5"/>
          <p:cNvSpPr>
            <a:spLocks noGrp="1"/>
          </p:cNvSpPr>
          <p:nvPr>
            <p:ph type="pic" sz="quarter" idx="13"/>
          </p:nvPr>
        </p:nvSpPr>
        <p:spPr>
          <a:xfrm>
            <a:off x="6167574" y="1146175"/>
            <a:ext cx="2519226" cy="3596545"/>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4"/>
          </p:nvPr>
        </p:nvSpPr>
        <p:spPr>
          <a:xfrm>
            <a:off x="457200" y="3051384"/>
            <a:ext cx="3810131" cy="1691338"/>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6"/>
          </p:nvPr>
        </p:nvSpPr>
        <p:spPr>
          <a:xfrm>
            <a:off x="3783265" y="1146175"/>
            <a:ext cx="2273511" cy="1800225"/>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18"/>
          </p:nvPr>
        </p:nvSpPr>
        <p:spPr>
          <a:xfrm>
            <a:off x="457200" y="1146175"/>
            <a:ext cx="3215934" cy="1800225"/>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19"/>
          </p:nvPr>
        </p:nvSpPr>
        <p:spPr>
          <a:xfrm>
            <a:off x="4377762" y="3043404"/>
            <a:ext cx="1679014" cy="1699317"/>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2794593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1 image -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5"/>
          <p:cNvSpPr>
            <a:spLocks noGrp="1"/>
          </p:cNvSpPr>
          <p:nvPr>
            <p:ph type="pic" sz="quarter" idx="17"/>
          </p:nvPr>
        </p:nvSpPr>
        <p:spPr>
          <a:xfrm>
            <a:off x="5020235" y="1149350"/>
            <a:ext cx="3666565" cy="3587749"/>
          </a:xfrm>
          <a:solidFill>
            <a:schemeClr val="bg1">
              <a:lumMod val="85000"/>
            </a:schemeClr>
          </a:solidFill>
        </p:spPr>
        <p:txBody>
          <a:bodyPr/>
          <a:lstStyle>
            <a:lvl1pPr marL="0" indent="0">
              <a:buNone/>
              <a:defRPr/>
            </a:lvl1pPr>
          </a:lstStyle>
          <a:p>
            <a:endParaRPr lang="en-US" dirty="0"/>
          </a:p>
        </p:txBody>
      </p:sp>
      <p:sp>
        <p:nvSpPr>
          <p:cNvPr id="5" name="Text Placeholder 4"/>
          <p:cNvSpPr>
            <a:spLocks noGrp="1"/>
          </p:cNvSpPr>
          <p:nvPr>
            <p:ph type="body" sz="quarter" idx="10" hasCustomPrompt="1"/>
          </p:nvPr>
        </p:nvSpPr>
        <p:spPr>
          <a:xfrm>
            <a:off x="450849" y="1135062"/>
            <a:ext cx="4427445" cy="3609976"/>
          </a:xfrm>
        </p:spPr>
        <p:txBody>
          <a:bodyPr/>
          <a:lstStyle>
            <a:lvl1pPr marL="0" indent="0">
              <a:lnSpc>
                <a:spcPct val="100000"/>
              </a:lnSpc>
              <a:buFontTx/>
              <a:buNone/>
              <a:defRPr sz="1600" baseline="0">
                <a:solidFill>
                  <a:schemeClr val="tx1">
                    <a:lumMod val="65000"/>
                    <a:lumOff val="35000"/>
                  </a:schemeClr>
                </a:solidFill>
              </a:defRPr>
            </a:lvl1pPr>
          </a:lstStyle>
          <a:p>
            <a:pPr lvl="0"/>
            <a:r>
              <a:rPr lang="de-CH"/>
              <a:t>Text to go here in Calibri Light 16pt</a:t>
            </a:r>
            <a:endParaRPr lang="en-US"/>
          </a:p>
        </p:txBody>
      </p:sp>
    </p:spTree>
    <p:extLst>
      <p:ext uri="{BB962C8B-B14F-4D97-AF65-F5344CB8AC3E}">
        <p14:creationId xmlns:p14="http://schemas.microsoft.com/office/powerpoint/2010/main" val="302910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618"/>
            <a:ext cx="9144000" cy="5144118"/>
          </a:xfrm>
        </p:spPr>
        <p:txBody>
          <a:bodyPr/>
          <a:lstStyle>
            <a:lvl1pPr marL="0" indent="0">
              <a:buNone/>
              <a:defRPr sz="900"/>
            </a:lvl1pPr>
          </a:lstStyle>
          <a:p>
            <a:endParaRPr lang="en-US" dirty="0"/>
          </a:p>
        </p:txBody>
      </p:sp>
    </p:spTree>
    <p:extLst>
      <p:ext uri="{BB962C8B-B14F-4D97-AF65-F5344CB8AC3E}">
        <p14:creationId xmlns:p14="http://schemas.microsoft.com/office/powerpoint/2010/main" val="1113716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7"/>
          </p:nvPr>
        </p:nvSpPr>
        <p:spPr>
          <a:xfrm>
            <a:off x="5896919" y="1149351"/>
            <a:ext cx="2789881" cy="1746724"/>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20"/>
          </p:nvPr>
        </p:nvSpPr>
        <p:spPr>
          <a:xfrm>
            <a:off x="5896919" y="3003798"/>
            <a:ext cx="2789881" cy="1741240"/>
          </a:xfrm>
          <a:solidFill>
            <a:schemeClr val="bg1">
              <a:lumMod val="85000"/>
            </a:schemeClr>
          </a:solidFill>
        </p:spPr>
        <p:txBody>
          <a:bodyPr/>
          <a:lstStyle>
            <a:lvl1pPr marL="0" indent="0">
              <a:buNone/>
              <a:defRPr/>
            </a:lvl1pPr>
          </a:lstStyle>
          <a:p>
            <a:endParaRPr lang="en-US" dirty="0"/>
          </a:p>
        </p:txBody>
      </p:sp>
      <p:sp>
        <p:nvSpPr>
          <p:cNvPr id="5" name="Text Placeholder 4"/>
          <p:cNvSpPr>
            <a:spLocks noGrp="1"/>
          </p:cNvSpPr>
          <p:nvPr>
            <p:ph type="body" sz="quarter" idx="10" hasCustomPrompt="1"/>
          </p:nvPr>
        </p:nvSpPr>
        <p:spPr>
          <a:xfrm>
            <a:off x="450849" y="1135062"/>
            <a:ext cx="5204385" cy="3609976"/>
          </a:xfrm>
        </p:spPr>
        <p:txBody>
          <a:bodyPr/>
          <a:lstStyle>
            <a:lvl1pPr marL="0" indent="0">
              <a:lnSpc>
                <a:spcPct val="100000"/>
              </a:lnSpc>
              <a:buNone/>
              <a:defRPr sz="1600" baseline="0">
                <a:solidFill>
                  <a:schemeClr val="tx1">
                    <a:lumMod val="65000"/>
                    <a:lumOff val="35000"/>
                  </a:schemeClr>
                </a:solidFill>
              </a:defRPr>
            </a:lvl1pPr>
          </a:lstStyle>
          <a:p>
            <a:pPr lvl="0"/>
            <a:r>
              <a:rPr lang="de-CH"/>
              <a:t>Text to go here in Calibri Light 16pt</a:t>
            </a:r>
            <a:endParaRPr lang="en-US"/>
          </a:p>
        </p:txBody>
      </p:sp>
    </p:spTree>
    <p:extLst>
      <p:ext uri="{BB962C8B-B14F-4D97-AF65-F5344CB8AC3E}">
        <p14:creationId xmlns:p14="http://schemas.microsoft.com/office/powerpoint/2010/main" val="3122243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4 image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Picture Placeholder 5"/>
          <p:cNvSpPr>
            <a:spLocks noGrp="1"/>
          </p:cNvSpPr>
          <p:nvPr>
            <p:ph type="pic" sz="quarter" idx="17"/>
          </p:nvPr>
        </p:nvSpPr>
        <p:spPr>
          <a:xfrm>
            <a:off x="5896919" y="1149351"/>
            <a:ext cx="2789881" cy="1746724"/>
          </a:xfrm>
          <a:solidFill>
            <a:schemeClr val="bg1">
              <a:lumMod val="85000"/>
            </a:schemeClr>
          </a:solidFill>
        </p:spPr>
        <p:txBody>
          <a:bodyPr/>
          <a:lstStyle>
            <a:lvl1pPr marL="0" indent="0">
              <a:buNone/>
              <a:defRPr/>
            </a:lvl1pPr>
          </a:lstStyle>
          <a:p>
            <a:endParaRPr lang="en-US" dirty="0"/>
          </a:p>
        </p:txBody>
      </p:sp>
      <p:sp>
        <p:nvSpPr>
          <p:cNvPr id="11" name="Picture Placeholder 5"/>
          <p:cNvSpPr>
            <a:spLocks noGrp="1"/>
          </p:cNvSpPr>
          <p:nvPr>
            <p:ph type="pic" sz="quarter" idx="19"/>
          </p:nvPr>
        </p:nvSpPr>
        <p:spPr>
          <a:xfrm>
            <a:off x="2990984" y="1149350"/>
            <a:ext cx="2789881" cy="1746725"/>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20"/>
          </p:nvPr>
        </p:nvSpPr>
        <p:spPr>
          <a:xfrm>
            <a:off x="5896919" y="3003798"/>
            <a:ext cx="2789881" cy="1741240"/>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21"/>
          </p:nvPr>
        </p:nvSpPr>
        <p:spPr>
          <a:xfrm>
            <a:off x="2990984" y="3003798"/>
            <a:ext cx="2789881" cy="1741239"/>
          </a:xfrm>
          <a:solidFill>
            <a:schemeClr val="bg1">
              <a:lumMod val="85000"/>
            </a:schemeClr>
          </a:solidFill>
        </p:spPr>
        <p:txBody>
          <a:bodyPr/>
          <a:lstStyle>
            <a:lvl1pPr marL="0" indent="0">
              <a:buNone/>
              <a:defRPr/>
            </a:lvl1pPr>
          </a:lstStyle>
          <a:p>
            <a:endParaRPr lang="en-US" dirty="0"/>
          </a:p>
        </p:txBody>
      </p:sp>
      <p:sp>
        <p:nvSpPr>
          <p:cNvPr id="9" name="Text Placeholder 4"/>
          <p:cNvSpPr>
            <a:spLocks noGrp="1"/>
          </p:cNvSpPr>
          <p:nvPr>
            <p:ph type="body" sz="quarter" idx="10" hasCustomPrompt="1"/>
          </p:nvPr>
        </p:nvSpPr>
        <p:spPr>
          <a:xfrm>
            <a:off x="450850" y="1135062"/>
            <a:ext cx="2365562" cy="3609976"/>
          </a:xfrm>
        </p:spPr>
        <p:txBody>
          <a:bodyPr/>
          <a:lstStyle>
            <a:lvl1pPr marL="0" indent="0">
              <a:lnSpc>
                <a:spcPct val="100000"/>
              </a:lnSpc>
              <a:buNone/>
              <a:defRPr sz="1600" baseline="0">
                <a:solidFill>
                  <a:schemeClr val="tx1">
                    <a:lumMod val="65000"/>
                    <a:lumOff val="35000"/>
                  </a:schemeClr>
                </a:solidFill>
              </a:defRPr>
            </a:lvl1pPr>
          </a:lstStyle>
          <a:p>
            <a:pPr lvl="0"/>
            <a:r>
              <a:rPr lang="de-CH"/>
              <a:t>Text to go here in Calibri Light 16pt</a:t>
            </a:r>
            <a:endParaRPr lang="en-US"/>
          </a:p>
        </p:txBody>
      </p:sp>
    </p:spTree>
    <p:extLst>
      <p:ext uri="{BB962C8B-B14F-4D97-AF65-F5344CB8AC3E}">
        <p14:creationId xmlns:p14="http://schemas.microsoft.com/office/powerpoint/2010/main" val="3762261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Grey Box + 4 p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7"/>
          </p:nvPr>
        </p:nvSpPr>
        <p:spPr>
          <a:xfrm>
            <a:off x="5896919" y="1149351"/>
            <a:ext cx="2789881" cy="1746724"/>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9"/>
          </p:nvPr>
        </p:nvSpPr>
        <p:spPr>
          <a:xfrm>
            <a:off x="2990984" y="1149350"/>
            <a:ext cx="2789881" cy="1746725"/>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20"/>
          </p:nvPr>
        </p:nvSpPr>
        <p:spPr>
          <a:xfrm>
            <a:off x="5896919" y="3003798"/>
            <a:ext cx="2789881" cy="1741240"/>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21"/>
          </p:nvPr>
        </p:nvSpPr>
        <p:spPr>
          <a:xfrm>
            <a:off x="2990984" y="3003798"/>
            <a:ext cx="2789881" cy="1741239"/>
          </a:xfrm>
          <a:solidFill>
            <a:schemeClr val="bg1">
              <a:lumMod val="85000"/>
            </a:schemeClr>
          </a:solidFill>
        </p:spPr>
        <p:txBody>
          <a:bodyPr/>
          <a:lstStyle>
            <a:lvl1pPr marL="0" indent="0">
              <a:buNone/>
              <a:defRPr/>
            </a:lvl1pPr>
          </a:lstStyle>
          <a:p>
            <a:endParaRPr lang="en-US" dirty="0"/>
          </a:p>
        </p:txBody>
      </p:sp>
      <p:sp>
        <p:nvSpPr>
          <p:cNvPr id="7" name="Rectangle 6"/>
          <p:cNvSpPr/>
          <p:nvPr userDrawn="1"/>
        </p:nvSpPr>
        <p:spPr>
          <a:xfrm>
            <a:off x="450850" y="1143000"/>
            <a:ext cx="2439987" cy="3599722"/>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 name="Text Placeholder 16"/>
          <p:cNvSpPr>
            <a:spLocks noGrp="1"/>
          </p:cNvSpPr>
          <p:nvPr>
            <p:ph type="body" sz="quarter" idx="23" hasCustomPrompt="1"/>
          </p:nvPr>
        </p:nvSpPr>
        <p:spPr>
          <a:xfrm>
            <a:off x="568600" y="1254684"/>
            <a:ext cx="2120812" cy="3362140"/>
          </a:xfrm>
        </p:spPr>
        <p:txBody>
          <a:bodyPr/>
          <a:lstStyle>
            <a:lvl1pPr marL="0" indent="0">
              <a:lnSpc>
                <a:spcPct val="100000"/>
              </a:lnSpc>
              <a:spcAft>
                <a:spcPts val="0"/>
              </a:spcAft>
              <a:buNone/>
              <a:defRPr sz="24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1758369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3 image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4"/>
          </p:nvPr>
        </p:nvSpPr>
        <p:spPr>
          <a:xfrm>
            <a:off x="3098799" y="2896074"/>
            <a:ext cx="2127251" cy="1846648"/>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6"/>
          </p:nvPr>
        </p:nvSpPr>
        <p:spPr>
          <a:xfrm>
            <a:off x="3098798" y="1149350"/>
            <a:ext cx="2127251" cy="1627958"/>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5341471" y="1149350"/>
            <a:ext cx="3345329" cy="3595688"/>
          </a:xfrm>
          <a:solidFill>
            <a:schemeClr val="bg1">
              <a:lumMod val="85000"/>
            </a:schemeClr>
          </a:solidFill>
        </p:spPr>
        <p:txBody>
          <a:bodyPr/>
          <a:lstStyle>
            <a:lvl1pPr marL="0" indent="0">
              <a:buNone/>
              <a:defRPr/>
            </a:lvl1pPr>
          </a:lstStyle>
          <a:p>
            <a:endParaRPr lang="en-US" dirty="0"/>
          </a:p>
        </p:txBody>
      </p:sp>
      <p:sp>
        <p:nvSpPr>
          <p:cNvPr id="9" name="Text Placeholder 4"/>
          <p:cNvSpPr>
            <a:spLocks noGrp="1"/>
          </p:cNvSpPr>
          <p:nvPr>
            <p:ph type="body" sz="quarter" idx="10" hasCustomPrompt="1"/>
          </p:nvPr>
        </p:nvSpPr>
        <p:spPr>
          <a:xfrm>
            <a:off x="450850" y="1135062"/>
            <a:ext cx="2447738" cy="3609976"/>
          </a:xfrm>
        </p:spPr>
        <p:txBody>
          <a:bodyPr/>
          <a:lstStyle>
            <a:lvl1pPr marL="0" indent="0">
              <a:lnSpc>
                <a:spcPct val="100000"/>
              </a:lnSpc>
              <a:buNone/>
              <a:defRPr sz="1600" baseline="0">
                <a:solidFill>
                  <a:schemeClr val="tx1">
                    <a:lumMod val="65000"/>
                    <a:lumOff val="35000"/>
                  </a:schemeClr>
                </a:solidFill>
              </a:defRPr>
            </a:lvl1pPr>
          </a:lstStyle>
          <a:p>
            <a:pPr lvl="0"/>
            <a:r>
              <a:rPr lang="de-CH"/>
              <a:t>Text to go here in Calibri Light 16pt</a:t>
            </a:r>
            <a:endParaRPr lang="en-US"/>
          </a:p>
        </p:txBody>
      </p:sp>
    </p:spTree>
    <p:extLst>
      <p:ext uri="{BB962C8B-B14F-4D97-AF65-F5344CB8AC3E}">
        <p14:creationId xmlns:p14="http://schemas.microsoft.com/office/powerpoint/2010/main" val="426953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ictures + 2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Text Placeholder 4"/>
          <p:cNvSpPr>
            <a:spLocks noGrp="1"/>
          </p:cNvSpPr>
          <p:nvPr>
            <p:ph type="body" sz="quarter" idx="10" hasCustomPrompt="1"/>
          </p:nvPr>
        </p:nvSpPr>
        <p:spPr>
          <a:xfrm>
            <a:off x="4644008" y="3084512"/>
            <a:ext cx="3939698" cy="1652587"/>
          </a:xfrm>
        </p:spPr>
        <p:txBody>
          <a:bodyPr/>
          <a:lstStyle>
            <a:lvl1pPr marL="0" indent="0">
              <a:lnSpc>
                <a:spcPct val="100000"/>
              </a:lnSpc>
              <a:buNone/>
              <a:defRPr sz="1600" baseline="0">
                <a:solidFill>
                  <a:schemeClr val="tx1">
                    <a:lumMod val="65000"/>
                    <a:lumOff val="35000"/>
                  </a:schemeClr>
                </a:solidFill>
              </a:defRPr>
            </a:lvl1pPr>
          </a:lstStyle>
          <a:p>
            <a:pPr lvl="0"/>
            <a:r>
              <a:rPr lang="de-CH"/>
              <a:t>Text to go here in Calibri Light 16pt</a:t>
            </a:r>
            <a:endParaRPr lang="en-US"/>
          </a:p>
        </p:txBody>
      </p:sp>
      <p:sp>
        <p:nvSpPr>
          <p:cNvPr id="7" name="Picture Placeholder 5"/>
          <p:cNvSpPr>
            <a:spLocks noGrp="1"/>
          </p:cNvSpPr>
          <p:nvPr>
            <p:ph type="pic" sz="quarter" idx="17"/>
          </p:nvPr>
        </p:nvSpPr>
        <p:spPr>
          <a:xfrm>
            <a:off x="442913" y="1135063"/>
            <a:ext cx="4061852" cy="1800878"/>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18"/>
          </p:nvPr>
        </p:nvSpPr>
        <p:spPr>
          <a:xfrm>
            <a:off x="4644008" y="1135062"/>
            <a:ext cx="4061852" cy="1800225"/>
          </a:xfrm>
          <a:solidFill>
            <a:schemeClr val="bg1">
              <a:lumMod val="85000"/>
            </a:schemeClr>
          </a:solidFill>
        </p:spPr>
        <p:txBody>
          <a:bodyPr/>
          <a:lstStyle>
            <a:lvl1pPr marL="0" indent="0">
              <a:buNone/>
              <a:defRPr/>
            </a:lvl1pPr>
          </a:lstStyle>
          <a:p>
            <a:endParaRPr lang="en-US" dirty="0"/>
          </a:p>
        </p:txBody>
      </p:sp>
      <p:sp>
        <p:nvSpPr>
          <p:cNvPr id="9" name="Text Placeholder 4"/>
          <p:cNvSpPr>
            <a:spLocks noGrp="1"/>
          </p:cNvSpPr>
          <p:nvPr>
            <p:ph type="body" sz="quarter" idx="19" hasCustomPrompt="1"/>
          </p:nvPr>
        </p:nvSpPr>
        <p:spPr>
          <a:xfrm>
            <a:off x="452602" y="3084512"/>
            <a:ext cx="3939698" cy="1652587"/>
          </a:xfrm>
        </p:spPr>
        <p:txBody>
          <a:bodyPr/>
          <a:lstStyle>
            <a:lvl1pPr marL="0" indent="0">
              <a:lnSpc>
                <a:spcPct val="100000"/>
              </a:lnSpc>
              <a:buNone/>
              <a:defRPr sz="1600" baseline="0">
                <a:solidFill>
                  <a:schemeClr val="tx1">
                    <a:lumMod val="65000"/>
                    <a:lumOff val="35000"/>
                  </a:schemeClr>
                </a:solidFill>
              </a:defRPr>
            </a:lvl1pPr>
          </a:lstStyle>
          <a:p>
            <a:pPr lvl="0"/>
            <a:r>
              <a:rPr lang="de-CH"/>
              <a:t>Text to go here in Calibri Light 16pt</a:t>
            </a:r>
            <a:endParaRPr lang="en-US"/>
          </a:p>
        </p:txBody>
      </p:sp>
    </p:spTree>
    <p:extLst>
      <p:ext uri="{BB962C8B-B14F-4D97-AF65-F5344CB8AC3E}">
        <p14:creationId xmlns:p14="http://schemas.microsoft.com/office/powerpoint/2010/main" val="2190825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4" name="Picture Placeholder 5"/>
          <p:cNvSpPr>
            <a:spLocks noGrp="1"/>
          </p:cNvSpPr>
          <p:nvPr>
            <p:ph type="pic" sz="quarter" idx="18"/>
          </p:nvPr>
        </p:nvSpPr>
        <p:spPr>
          <a:xfrm>
            <a:off x="450850" y="1135063"/>
            <a:ext cx="4061386" cy="3609975"/>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19"/>
          </p:nvPr>
        </p:nvSpPr>
        <p:spPr>
          <a:xfrm>
            <a:off x="4644008" y="1135063"/>
            <a:ext cx="4061386" cy="3609975"/>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4129307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ictures - 1 (Portfoli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6127823" y="2877802"/>
            <a:ext cx="2558977" cy="1864920"/>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6"/>
          </p:nvPr>
        </p:nvSpPr>
        <p:spPr>
          <a:xfrm>
            <a:off x="457201" y="1143000"/>
            <a:ext cx="5564179" cy="3599722"/>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6127823" y="1143000"/>
            <a:ext cx="2558977" cy="1636625"/>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885830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ictures -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6"/>
          </p:nvPr>
        </p:nvSpPr>
        <p:spPr>
          <a:xfrm>
            <a:off x="450849" y="1143000"/>
            <a:ext cx="3217210" cy="3599721"/>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7"/>
          </p:nvPr>
        </p:nvSpPr>
        <p:spPr>
          <a:xfrm>
            <a:off x="3772647" y="1143001"/>
            <a:ext cx="4917329" cy="1741488"/>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8"/>
          </p:nvPr>
        </p:nvSpPr>
        <p:spPr>
          <a:xfrm>
            <a:off x="3763963" y="3003798"/>
            <a:ext cx="4926013" cy="1741488"/>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89915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llage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6149975" y="2905210"/>
            <a:ext cx="2536825" cy="1839828"/>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4"/>
          </p:nvPr>
        </p:nvSpPr>
        <p:spPr>
          <a:xfrm>
            <a:off x="457200" y="2886938"/>
            <a:ext cx="2329630" cy="1855784"/>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5"/>
          </p:nvPr>
        </p:nvSpPr>
        <p:spPr>
          <a:xfrm>
            <a:off x="2887663" y="3286155"/>
            <a:ext cx="1180025" cy="1456567"/>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6"/>
          </p:nvPr>
        </p:nvSpPr>
        <p:spPr>
          <a:xfrm>
            <a:off x="4175676" y="3286154"/>
            <a:ext cx="1881100" cy="1456568"/>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17"/>
          </p:nvPr>
        </p:nvSpPr>
        <p:spPr>
          <a:xfrm>
            <a:off x="6149975" y="1146175"/>
            <a:ext cx="2536825" cy="1660381"/>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18"/>
          </p:nvPr>
        </p:nvSpPr>
        <p:spPr>
          <a:xfrm>
            <a:off x="457199" y="1146175"/>
            <a:ext cx="2338767" cy="1633735"/>
          </a:xfrm>
          <a:solidFill>
            <a:schemeClr val="bg1">
              <a:lumMod val="85000"/>
            </a:schemeClr>
          </a:solidFill>
        </p:spPr>
        <p:txBody>
          <a:bodyPr/>
          <a:lstStyle>
            <a:lvl1pPr marL="0" indent="0">
              <a:buNone/>
              <a:defRPr/>
            </a:lvl1pPr>
          </a:lstStyle>
          <a:p>
            <a:endParaRPr lang="en-US" dirty="0"/>
          </a:p>
        </p:txBody>
      </p:sp>
      <p:sp>
        <p:nvSpPr>
          <p:cNvPr id="9" name="Picture Placeholder 5"/>
          <p:cNvSpPr>
            <a:spLocks noGrp="1"/>
          </p:cNvSpPr>
          <p:nvPr>
            <p:ph type="pic" sz="quarter" idx="19"/>
          </p:nvPr>
        </p:nvSpPr>
        <p:spPr>
          <a:xfrm>
            <a:off x="2887663" y="1146175"/>
            <a:ext cx="3169113" cy="2042247"/>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239017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ictures -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6"/>
          </p:nvPr>
        </p:nvSpPr>
        <p:spPr>
          <a:xfrm>
            <a:off x="3266983" y="1142999"/>
            <a:ext cx="3083334" cy="3599723"/>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7"/>
          </p:nvPr>
        </p:nvSpPr>
        <p:spPr>
          <a:xfrm>
            <a:off x="6456417" y="1143000"/>
            <a:ext cx="2230383" cy="1762209"/>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8"/>
          </p:nvPr>
        </p:nvSpPr>
        <p:spPr>
          <a:xfrm>
            <a:off x="6469100" y="2999615"/>
            <a:ext cx="2217700" cy="1743107"/>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9"/>
          </p:nvPr>
        </p:nvSpPr>
        <p:spPr>
          <a:xfrm>
            <a:off x="457200" y="1142999"/>
            <a:ext cx="2697943" cy="3599723"/>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61973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icture Only">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618"/>
            <a:ext cx="9144000" cy="5144118"/>
          </a:xfrm>
          <a:solidFill>
            <a:schemeClr val="bg1">
              <a:lumMod val="85000"/>
            </a:schemeClr>
          </a:solidFill>
        </p:spPr>
        <p:txBody>
          <a:bodyPr/>
          <a:lstStyle>
            <a:lvl1pPr marL="0" indent="0">
              <a:buNone/>
              <a:defRPr sz="900"/>
            </a:lvl1pPr>
          </a:lstStyle>
          <a:p>
            <a:endParaRPr lang="en-US" dirty="0"/>
          </a:p>
        </p:txBody>
      </p:sp>
    </p:spTree>
    <p:extLst>
      <p:ext uri="{BB962C8B-B14F-4D97-AF65-F5344CB8AC3E}">
        <p14:creationId xmlns:p14="http://schemas.microsoft.com/office/powerpoint/2010/main" val="1600426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lage + Quote slide -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5"/>
          <p:cNvSpPr>
            <a:spLocks noGrp="1"/>
          </p:cNvSpPr>
          <p:nvPr>
            <p:ph type="pic" sz="quarter" idx="14"/>
          </p:nvPr>
        </p:nvSpPr>
        <p:spPr>
          <a:xfrm>
            <a:off x="457200" y="3286155"/>
            <a:ext cx="2302218" cy="1458883"/>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6"/>
          </p:nvPr>
        </p:nvSpPr>
        <p:spPr>
          <a:xfrm>
            <a:off x="4540066" y="2867025"/>
            <a:ext cx="4149909" cy="1878013"/>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17"/>
          </p:nvPr>
        </p:nvSpPr>
        <p:spPr>
          <a:xfrm>
            <a:off x="5732166" y="1142999"/>
            <a:ext cx="2957809" cy="1630367"/>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18"/>
          </p:nvPr>
        </p:nvSpPr>
        <p:spPr>
          <a:xfrm>
            <a:off x="457200" y="1143000"/>
            <a:ext cx="2302218" cy="2036286"/>
          </a:xfrm>
          <a:solidFill>
            <a:schemeClr val="bg1">
              <a:lumMod val="85000"/>
            </a:schemeClr>
          </a:solidFill>
        </p:spPr>
        <p:txBody>
          <a:bodyPr/>
          <a:lstStyle>
            <a:lvl1pPr marL="0" indent="0">
              <a:buNone/>
              <a:defRPr/>
            </a:lvl1pPr>
          </a:lstStyle>
          <a:p>
            <a:endParaRPr lang="en-US" dirty="0"/>
          </a:p>
        </p:txBody>
      </p:sp>
      <p:sp>
        <p:nvSpPr>
          <p:cNvPr id="9" name="Picture Placeholder 5"/>
          <p:cNvSpPr>
            <a:spLocks noGrp="1"/>
          </p:cNvSpPr>
          <p:nvPr>
            <p:ph type="pic" sz="quarter" idx="19"/>
          </p:nvPr>
        </p:nvSpPr>
        <p:spPr>
          <a:xfrm>
            <a:off x="2869063" y="1142999"/>
            <a:ext cx="2761429" cy="1637665"/>
          </a:xfrm>
          <a:solidFill>
            <a:schemeClr val="bg1">
              <a:lumMod val="85000"/>
            </a:schemeClr>
          </a:solidFill>
        </p:spPr>
        <p:txBody>
          <a:bodyPr/>
          <a:lstStyle>
            <a:lvl1pPr marL="0" indent="0">
              <a:buNone/>
              <a:defRPr/>
            </a:lvl1pPr>
          </a:lstStyle>
          <a:p>
            <a:endParaRPr lang="en-US" dirty="0"/>
          </a:p>
        </p:txBody>
      </p:sp>
      <p:sp>
        <p:nvSpPr>
          <p:cNvPr id="11" name="Rectangle 10"/>
          <p:cNvSpPr/>
          <p:nvPr userDrawn="1"/>
        </p:nvSpPr>
        <p:spPr>
          <a:xfrm>
            <a:off x="2863850" y="2868245"/>
            <a:ext cx="1574028" cy="1876793"/>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10" name="Text Placeholder 16"/>
          <p:cNvSpPr>
            <a:spLocks noGrp="1"/>
          </p:cNvSpPr>
          <p:nvPr>
            <p:ph type="body" sz="quarter" idx="23" hasCustomPrompt="1"/>
          </p:nvPr>
        </p:nvSpPr>
        <p:spPr>
          <a:xfrm>
            <a:off x="2936776" y="2935565"/>
            <a:ext cx="1403636" cy="1748493"/>
          </a:xfrm>
        </p:spPr>
        <p:txBody>
          <a:bodyPr/>
          <a:lstStyle>
            <a:lvl1pPr marL="0" indent="0">
              <a:lnSpc>
                <a:spcPts val="1920"/>
              </a:lnSpc>
              <a:spcAft>
                <a:spcPts val="0"/>
              </a:spcAft>
              <a:buNone/>
              <a:defRPr sz="16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Tree>
    <p:extLst>
      <p:ext uri="{BB962C8B-B14F-4D97-AF65-F5344CB8AC3E}">
        <p14:creationId xmlns:p14="http://schemas.microsoft.com/office/powerpoint/2010/main" val="829638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text +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2"/>
          <p:cNvSpPr/>
          <p:nvPr userDrawn="1"/>
        </p:nvSpPr>
        <p:spPr>
          <a:xfrm>
            <a:off x="450850" y="1143000"/>
            <a:ext cx="2724277" cy="3599722"/>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 name="Picture Placeholder 5"/>
          <p:cNvSpPr>
            <a:spLocks noGrp="1"/>
          </p:cNvSpPr>
          <p:nvPr>
            <p:ph type="pic" sz="quarter" idx="16"/>
          </p:nvPr>
        </p:nvSpPr>
        <p:spPr>
          <a:xfrm>
            <a:off x="3280235" y="1143000"/>
            <a:ext cx="3070081" cy="3599721"/>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6456417" y="1143000"/>
            <a:ext cx="2230383" cy="3599722"/>
          </a:xfrm>
          <a:solidFill>
            <a:schemeClr val="bg1">
              <a:lumMod val="85000"/>
            </a:schemeClr>
          </a:solidFill>
        </p:spPr>
        <p:txBody>
          <a:bodyPr/>
          <a:lstStyle>
            <a:lvl1pPr marL="0" indent="0">
              <a:buNone/>
              <a:defRPr/>
            </a:lvl1pPr>
          </a:lstStyle>
          <a:p>
            <a:endParaRPr lang="en-US" dirty="0"/>
          </a:p>
        </p:txBody>
      </p:sp>
      <p:sp>
        <p:nvSpPr>
          <p:cNvPr id="7" name="Text Placeholder 16"/>
          <p:cNvSpPr>
            <a:spLocks noGrp="1"/>
          </p:cNvSpPr>
          <p:nvPr>
            <p:ph type="body" sz="quarter" idx="23" hasCustomPrompt="1"/>
          </p:nvPr>
        </p:nvSpPr>
        <p:spPr>
          <a:xfrm>
            <a:off x="568600" y="1254684"/>
            <a:ext cx="2344930" cy="1195669"/>
          </a:xfrm>
        </p:spPr>
        <p:txBody>
          <a:bodyPr/>
          <a:lstStyle>
            <a:lvl1pPr marL="0" indent="0">
              <a:lnSpc>
                <a:spcPts val="2180"/>
              </a:lnSpc>
              <a:spcAft>
                <a:spcPts val="0"/>
              </a:spcAft>
              <a:buNone/>
              <a:defRPr sz="20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
        <p:nvSpPr>
          <p:cNvPr id="8" name="Text Placeholder 16"/>
          <p:cNvSpPr>
            <a:spLocks noGrp="1"/>
          </p:cNvSpPr>
          <p:nvPr>
            <p:ph type="body" sz="quarter" idx="24" hasCustomPrompt="1"/>
          </p:nvPr>
        </p:nvSpPr>
        <p:spPr>
          <a:xfrm>
            <a:off x="568599" y="2571750"/>
            <a:ext cx="2434577" cy="1992779"/>
          </a:xfrm>
        </p:spPr>
        <p:txBody>
          <a:bodyPr/>
          <a:lstStyle>
            <a:lvl1pPr marL="0" indent="0">
              <a:lnSpc>
                <a:spcPts val="1600"/>
              </a:lnSpc>
              <a:spcAft>
                <a:spcPts val="0"/>
              </a:spcAft>
              <a:buNone/>
              <a:defRPr sz="1600" baseline="0">
                <a:solidFill>
                  <a:schemeClr val="bg1"/>
                </a:solidFill>
                <a:latin typeface="Calibri Light"/>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16pt</a:t>
            </a:r>
            <a:endParaRPr lang="en-US"/>
          </a:p>
        </p:txBody>
      </p:sp>
    </p:spTree>
    <p:extLst>
      <p:ext uri="{BB962C8B-B14F-4D97-AF65-F5344CB8AC3E}">
        <p14:creationId xmlns:p14="http://schemas.microsoft.com/office/powerpoint/2010/main" val="548840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 text + 1 picture +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2"/>
          <p:cNvSpPr/>
          <p:nvPr userDrawn="1"/>
        </p:nvSpPr>
        <p:spPr>
          <a:xfrm>
            <a:off x="450850" y="1143000"/>
            <a:ext cx="2724277" cy="3599722"/>
          </a:xfrm>
          <a:prstGeom prst="rect">
            <a:avLst/>
          </a:prstGeom>
          <a:solidFill>
            <a:schemeClr val="tx1">
              <a:lumMod val="50000"/>
              <a:lumOff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 name="Picture Placeholder 5"/>
          <p:cNvSpPr>
            <a:spLocks noGrp="1"/>
          </p:cNvSpPr>
          <p:nvPr>
            <p:ph type="pic" sz="quarter" idx="16"/>
          </p:nvPr>
        </p:nvSpPr>
        <p:spPr>
          <a:xfrm>
            <a:off x="3280235" y="1143000"/>
            <a:ext cx="3070081" cy="3599721"/>
          </a:xfrm>
          <a:solidFill>
            <a:schemeClr val="bg1">
              <a:lumMod val="85000"/>
            </a:schemeClr>
          </a:solidFill>
        </p:spPr>
        <p:txBody>
          <a:bodyPr/>
          <a:lstStyle>
            <a:lvl1pPr marL="0" indent="0">
              <a:buNone/>
              <a:defRPr/>
            </a:lvl1pPr>
          </a:lstStyle>
          <a:p>
            <a:endParaRPr lang="en-US" dirty="0"/>
          </a:p>
        </p:txBody>
      </p:sp>
      <p:sp>
        <p:nvSpPr>
          <p:cNvPr id="8" name="Rectangle 7"/>
          <p:cNvSpPr/>
          <p:nvPr userDrawn="1"/>
        </p:nvSpPr>
        <p:spPr>
          <a:xfrm>
            <a:off x="6440489" y="1143000"/>
            <a:ext cx="2246354" cy="3599722"/>
          </a:xfrm>
          <a:prstGeom prst="rect">
            <a:avLst/>
          </a:prstGeom>
          <a:solidFill>
            <a:schemeClr val="tx1">
              <a:lumMod val="50000"/>
              <a:lumOff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6" name="Text Placeholder 16"/>
          <p:cNvSpPr>
            <a:spLocks noGrp="1"/>
          </p:cNvSpPr>
          <p:nvPr>
            <p:ph type="body" sz="quarter" idx="23" hasCustomPrompt="1"/>
          </p:nvPr>
        </p:nvSpPr>
        <p:spPr>
          <a:xfrm>
            <a:off x="568600" y="1254684"/>
            <a:ext cx="2344930" cy="1195669"/>
          </a:xfrm>
        </p:spPr>
        <p:txBody>
          <a:bodyPr/>
          <a:lstStyle>
            <a:lvl1pPr marL="0" indent="0">
              <a:lnSpc>
                <a:spcPts val="2180"/>
              </a:lnSpc>
              <a:spcAft>
                <a:spcPts val="0"/>
              </a:spcAft>
              <a:buNone/>
              <a:defRPr sz="20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
        <p:nvSpPr>
          <p:cNvPr id="7" name="Text Placeholder 16"/>
          <p:cNvSpPr>
            <a:spLocks noGrp="1"/>
          </p:cNvSpPr>
          <p:nvPr>
            <p:ph type="body" sz="quarter" idx="24" hasCustomPrompt="1"/>
          </p:nvPr>
        </p:nvSpPr>
        <p:spPr>
          <a:xfrm>
            <a:off x="568600" y="2571750"/>
            <a:ext cx="2344930" cy="1992779"/>
          </a:xfrm>
        </p:spPr>
        <p:txBody>
          <a:bodyPr/>
          <a:lstStyle>
            <a:lvl1pPr marL="0" indent="0">
              <a:lnSpc>
                <a:spcPts val="1600"/>
              </a:lnSpc>
              <a:spcAft>
                <a:spcPts val="0"/>
              </a:spcAft>
              <a:buNone/>
              <a:defRPr sz="1600" baseline="0">
                <a:solidFill>
                  <a:schemeClr val="bg1"/>
                </a:solidFill>
                <a:latin typeface="Calibri Light"/>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16pt</a:t>
            </a:r>
            <a:endParaRPr lang="en-US"/>
          </a:p>
        </p:txBody>
      </p:sp>
      <p:sp>
        <p:nvSpPr>
          <p:cNvPr id="9" name="Text Placeholder 16"/>
          <p:cNvSpPr>
            <a:spLocks noGrp="1"/>
          </p:cNvSpPr>
          <p:nvPr>
            <p:ph type="body" sz="quarter" idx="25" hasCustomPrompt="1"/>
          </p:nvPr>
        </p:nvSpPr>
        <p:spPr>
          <a:xfrm>
            <a:off x="6588224" y="1286809"/>
            <a:ext cx="1958129" cy="1992779"/>
          </a:xfrm>
        </p:spPr>
        <p:txBody>
          <a:bodyPr/>
          <a:lstStyle>
            <a:lvl1pPr marL="0" indent="0">
              <a:lnSpc>
                <a:spcPts val="1600"/>
              </a:lnSpc>
              <a:spcAft>
                <a:spcPts val="0"/>
              </a:spcAft>
              <a:buNone/>
              <a:defRPr sz="1600" baseline="0">
                <a:solidFill>
                  <a:schemeClr val="bg1"/>
                </a:solidFill>
                <a:latin typeface="Calibri Light"/>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16pt</a:t>
            </a:r>
            <a:endParaRPr lang="en-US"/>
          </a:p>
        </p:txBody>
      </p:sp>
    </p:spTree>
    <p:extLst>
      <p:ext uri="{BB962C8B-B14F-4D97-AF65-F5344CB8AC3E}">
        <p14:creationId xmlns:p14="http://schemas.microsoft.com/office/powerpoint/2010/main" val="906899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2"/>
          <p:cNvSpPr/>
          <p:nvPr userDrawn="1"/>
        </p:nvSpPr>
        <p:spPr>
          <a:xfrm>
            <a:off x="450849" y="1141414"/>
            <a:ext cx="2716679" cy="3603624"/>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4" name="Picture Placeholder 5"/>
          <p:cNvSpPr>
            <a:spLocks noGrp="1"/>
          </p:cNvSpPr>
          <p:nvPr>
            <p:ph type="pic" sz="quarter" idx="16"/>
          </p:nvPr>
        </p:nvSpPr>
        <p:spPr>
          <a:xfrm>
            <a:off x="3266983" y="1142999"/>
            <a:ext cx="3083334" cy="3599723"/>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6456417" y="1143000"/>
            <a:ext cx="2230383" cy="1762209"/>
          </a:xfrm>
          <a:solidFill>
            <a:schemeClr val="bg1">
              <a:lumMod val="85000"/>
            </a:schemeClr>
          </a:solidFill>
        </p:spPr>
        <p:txBody>
          <a:bodyPr/>
          <a:lstStyle>
            <a:lvl1pPr marL="0" indent="0">
              <a:buNone/>
              <a:defRPr/>
            </a:lvl1pPr>
          </a:lstStyle>
          <a:p>
            <a:endParaRPr lang="en-US" dirty="0"/>
          </a:p>
        </p:txBody>
      </p:sp>
      <p:sp>
        <p:nvSpPr>
          <p:cNvPr id="6" name="Picture Placeholder 5"/>
          <p:cNvSpPr>
            <a:spLocks noGrp="1"/>
          </p:cNvSpPr>
          <p:nvPr>
            <p:ph type="pic" sz="quarter" idx="18"/>
          </p:nvPr>
        </p:nvSpPr>
        <p:spPr>
          <a:xfrm>
            <a:off x="6469100" y="2999615"/>
            <a:ext cx="2217700" cy="1747009"/>
          </a:xfrm>
          <a:solidFill>
            <a:schemeClr val="bg1">
              <a:lumMod val="85000"/>
            </a:schemeClr>
          </a:solidFill>
        </p:spPr>
        <p:txBody>
          <a:bodyPr/>
          <a:lstStyle>
            <a:lvl1pPr marL="0" indent="0">
              <a:buNone/>
              <a:defRPr/>
            </a:lvl1pPr>
          </a:lstStyle>
          <a:p>
            <a:endParaRPr lang="en-US" dirty="0"/>
          </a:p>
        </p:txBody>
      </p:sp>
      <p:sp>
        <p:nvSpPr>
          <p:cNvPr id="7" name="Text Placeholder 16"/>
          <p:cNvSpPr>
            <a:spLocks noGrp="1"/>
          </p:cNvSpPr>
          <p:nvPr>
            <p:ph type="body" sz="quarter" idx="23" hasCustomPrompt="1"/>
          </p:nvPr>
        </p:nvSpPr>
        <p:spPr>
          <a:xfrm>
            <a:off x="568600" y="1254684"/>
            <a:ext cx="2344930" cy="1195669"/>
          </a:xfrm>
        </p:spPr>
        <p:txBody>
          <a:bodyPr/>
          <a:lstStyle>
            <a:lvl1pPr marL="0" indent="0">
              <a:lnSpc>
                <a:spcPts val="2180"/>
              </a:lnSpc>
              <a:spcAft>
                <a:spcPts val="0"/>
              </a:spcAft>
              <a:buNone/>
              <a:defRPr sz="2000" baseline="0">
                <a:solidFill>
                  <a:schemeClr val="bg1"/>
                </a:solidFill>
                <a:latin typeface="Century Gothic"/>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Quote text here in Century Gothic - resize font  size to fit visually</a:t>
            </a:r>
            <a:endParaRPr lang="en-US"/>
          </a:p>
        </p:txBody>
      </p:sp>
      <p:sp>
        <p:nvSpPr>
          <p:cNvPr id="8" name="Text Placeholder 16"/>
          <p:cNvSpPr>
            <a:spLocks noGrp="1"/>
          </p:cNvSpPr>
          <p:nvPr>
            <p:ph type="body" sz="quarter" idx="24" hasCustomPrompt="1"/>
          </p:nvPr>
        </p:nvSpPr>
        <p:spPr>
          <a:xfrm>
            <a:off x="568600" y="2571750"/>
            <a:ext cx="2344930" cy="1992779"/>
          </a:xfrm>
        </p:spPr>
        <p:txBody>
          <a:bodyPr/>
          <a:lstStyle>
            <a:lvl1pPr marL="0" indent="0">
              <a:lnSpc>
                <a:spcPts val="1600"/>
              </a:lnSpc>
              <a:spcAft>
                <a:spcPts val="0"/>
              </a:spcAft>
              <a:buNone/>
              <a:defRPr sz="1600" baseline="0">
                <a:solidFill>
                  <a:schemeClr val="bg1"/>
                </a:solidFill>
                <a:latin typeface="Calibri Light"/>
              </a:defRPr>
            </a:lvl1pPr>
            <a:lvl2pPr marL="457200" indent="0">
              <a:lnSpc>
                <a:spcPts val="1680"/>
              </a:lnSpc>
              <a:spcAft>
                <a:spcPts val="0"/>
              </a:spcAft>
              <a:buNone/>
              <a:defRPr sz="1400" baseline="0"/>
            </a:lvl2pPr>
            <a:lvl3pPr marL="914400" indent="0">
              <a:lnSpc>
                <a:spcPts val="1680"/>
              </a:lnSpc>
              <a:spcAft>
                <a:spcPts val="0"/>
              </a:spcAft>
              <a:buNone/>
              <a:defRPr sz="1400" baseline="0"/>
            </a:lvl3pPr>
            <a:lvl4pPr marL="1371600" indent="0">
              <a:lnSpc>
                <a:spcPts val="1680"/>
              </a:lnSpc>
              <a:spcAft>
                <a:spcPts val="0"/>
              </a:spcAft>
              <a:buNone/>
              <a:defRPr sz="1400" baseline="0"/>
            </a:lvl4pPr>
            <a:lvl5pPr marL="1828800" indent="0">
              <a:lnSpc>
                <a:spcPts val="1680"/>
              </a:lnSpc>
              <a:spcAft>
                <a:spcPts val="0"/>
              </a:spcAft>
              <a:buNone/>
              <a:defRPr sz="1400" baseline="0"/>
            </a:lvl5pPr>
          </a:lstStyle>
          <a:p>
            <a:pPr lvl="0"/>
            <a:r>
              <a:rPr lang="de-CH"/>
              <a:t>Text to go here in Calibri Light 16pt</a:t>
            </a:r>
            <a:endParaRPr lang="en-US"/>
          </a:p>
        </p:txBody>
      </p:sp>
    </p:spTree>
    <p:extLst>
      <p:ext uri="{BB962C8B-B14F-4D97-AF65-F5344CB8AC3E}">
        <p14:creationId xmlns:p14="http://schemas.microsoft.com/office/powerpoint/2010/main" val="2535912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986794" cy="857250"/>
          </a:xfrm>
        </p:spPr>
        <p:txBody>
          <a:bodyPr/>
          <a:lstStyle/>
          <a:p>
            <a:r>
              <a:rPr lang="en-GB"/>
              <a:t>Click to edit Master title style</a:t>
            </a:r>
            <a:endParaRPr lang="en-US"/>
          </a:p>
        </p:txBody>
      </p:sp>
      <p:sp>
        <p:nvSpPr>
          <p:cNvPr id="3" name="Picture Placeholder 5"/>
          <p:cNvSpPr>
            <a:spLocks noGrp="1"/>
          </p:cNvSpPr>
          <p:nvPr>
            <p:ph type="pic" sz="quarter" idx="12"/>
          </p:nvPr>
        </p:nvSpPr>
        <p:spPr>
          <a:xfrm>
            <a:off x="6335058" y="1135064"/>
            <a:ext cx="2369801" cy="1755774"/>
          </a:xfrm>
          <a:solidFill>
            <a:schemeClr val="bg1">
              <a:lumMod val="85000"/>
            </a:schemeClr>
          </a:solidFill>
        </p:spPr>
        <p:txBody>
          <a:bodyPr/>
          <a:lstStyle>
            <a:lvl1pPr marL="0" indent="0">
              <a:buNone/>
              <a:defRPr/>
            </a:lvl1pPr>
          </a:lstStyle>
          <a:p>
            <a:endParaRPr lang="en-US" dirty="0"/>
          </a:p>
        </p:txBody>
      </p:sp>
      <p:sp>
        <p:nvSpPr>
          <p:cNvPr id="7" name="Text Placeholder 4"/>
          <p:cNvSpPr>
            <a:spLocks noGrp="1"/>
          </p:cNvSpPr>
          <p:nvPr>
            <p:ph type="body" sz="quarter" idx="11" hasCustomPrompt="1"/>
          </p:nvPr>
        </p:nvSpPr>
        <p:spPr>
          <a:xfrm>
            <a:off x="457199" y="1135062"/>
            <a:ext cx="2897096" cy="3602037"/>
          </a:xfrm>
        </p:spPr>
        <p:txBody>
          <a:bodyPr/>
          <a:lstStyle>
            <a:lvl1pPr marL="0" indent="0">
              <a:lnSpc>
                <a:spcPts val="3800"/>
              </a:lnSpc>
              <a:buNone/>
              <a:defRPr sz="3600" baseline="0">
                <a:solidFill>
                  <a:schemeClr val="bg1">
                    <a:lumMod val="75000"/>
                  </a:schemeClr>
                </a:solidFill>
                <a:latin typeface="Century Gothic"/>
              </a:defRPr>
            </a:lvl1pPr>
          </a:lstStyle>
          <a:p>
            <a:pPr lvl="0"/>
            <a:r>
              <a:rPr lang="de-CH"/>
              <a:t>Quote text here in Century Gothic</a:t>
            </a:r>
            <a:endParaRPr lang="en-US"/>
          </a:p>
        </p:txBody>
      </p:sp>
      <p:sp>
        <p:nvSpPr>
          <p:cNvPr id="8" name="Picture Placeholder 5"/>
          <p:cNvSpPr>
            <a:spLocks noGrp="1"/>
          </p:cNvSpPr>
          <p:nvPr>
            <p:ph type="pic" sz="quarter" idx="13"/>
          </p:nvPr>
        </p:nvSpPr>
        <p:spPr>
          <a:xfrm>
            <a:off x="3849218" y="1135064"/>
            <a:ext cx="2369801" cy="1755774"/>
          </a:xfrm>
          <a:solidFill>
            <a:schemeClr val="bg1">
              <a:lumMod val="85000"/>
            </a:schemeClr>
          </a:solidFill>
        </p:spPr>
        <p:txBody>
          <a:bodyPr/>
          <a:lstStyle>
            <a:lvl1pPr marL="0" indent="0">
              <a:buNone/>
              <a:defRPr/>
            </a:lvl1pPr>
          </a:lstStyle>
          <a:p>
            <a:endParaRPr lang="en-US" dirty="0"/>
          </a:p>
        </p:txBody>
      </p:sp>
      <p:sp>
        <p:nvSpPr>
          <p:cNvPr id="11" name="Picture Placeholder 5"/>
          <p:cNvSpPr>
            <a:spLocks noGrp="1"/>
          </p:cNvSpPr>
          <p:nvPr>
            <p:ph type="pic" sz="quarter" idx="14"/>
          </p:nvPr>
        </p:nvSpPr>
        <p:spPr>
          <a:xfrm>
            <a:off x="6335058" y="3003798"/>
            <a:ext cx="2369801" cy="1755774"/>
          </a:xfrm>
          <a:solidFill>
            <a:schemeClr val="bg1">
              <a:lumMod val="85000"/>
            </a:schemeClr>
          </a:solidFill>
        </p:spPr>
        <p:txBody>
          <a:bodyPr/>
          <a:lstStyle>
            <a:lvl1pPr marL="0" indent="0">
              <a:buNone/>
              <a:defRPr/>
            </a:lvl1pPr>
          </a:lstStyle>
          <a:p>
            <a:endParaRPr lang="en-US" dirty="0"/>
          </a:p>
        </p:txBody>
      </p:sp>
      <p:sp>
        <p:nvSpPr>
          <p:cNvPr id="15" name="Picture Placeholder 5"/>
          <p:cNvSpPr>
            <a:spLocks noGrp="1"/>
          </p:cNvSpPr>
          <p:nvPr>
            <p:ph type="pic" sz="quarter" idx="15"/>
          </p:nvPr>
        </p:nvSpPr>
        <p:spPr>
          <a:xfrm>
            <a:off x="3849218" y="3003798"/>
            <a:ext cx="2369801" cy="1755774"/>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773877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foli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6127823" y="2877802"/>
            <a:ext cx="2558977" cy="1864920"/>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6"/>
          </p:nvPr>
        </p:nvSpPr>
        <p:spPr>
          <a:xfrm>
            <a:off x="442913" y="1143000"/>
            <a:ext cx="5578467" cy="3599722"/>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6127823" y="1143000"/>
            <a:ext cx="2558977" cy="1636625"/>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2319371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 pictures -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6127826" y="2877802"/>
            <a:ext cx="2558977" cy="1864920"/>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6"/>
          </p:nvPr>
        </p:nvSpPr>
        <p:spPr>
          <a:xfrm>
            <a:off x="442914" y="1143000"/>
            <a:ext cx="5578467" cy="3599722"/>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6127826" y="1143003"/>
            <a:ext cx="2558977" cy="1636625"/>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372013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Picture Placeholder 5"/>
          <p:cNvSpPr>
            <a:spLocks noGrp="1"/>
          </p:cNvSpPr>
          <p:nvPr>
            <p:ph type="pic" sz="quarter" idx="13"/>
          </p:nvPr>
        </p:nvSpPr>
        <p:spPr>
          <a:xfrm>
            <a:off x="6127826" y="2877802"/>
            <a:ext cx="2558977" cy="1864920"/>
          </a:xfrm>
          <a:solidFill>
            <a:schemeClr val="bg1">
              <a:lumMod val="85000"/>
            </a:schemeClr>
          </a:solidFill>
        </p:spPr>
        <p:txBody>
          <a:bodyPr/>
          <a:lstStyle>
            <a:lvl1pPr marL="0" indent="0">
              <a:buNone/>
              <a:defRPr/>
            </a:lvl1pPr>
          </a:lstStyle>
          <a:p>
            <a:endParaRPr lang="en-US" dirty="0"/>
          </a:p>
        </p:txBody>
      </p:sp>
      <p:sp>
        <p:nvSpPr>
          <p:cNvPr id="4" name="Picture Placeholder 5"/>
          <p:cNvSpPr>
            <a:spLocks noGrp="1"/>
          </p:cNvSpPr>
          <p:nvPr>
            <p:ph type="pic" sz="quarter" idx="16"/>
          </p:nvPr>
        </p:nvSpPr>
        <p:spPr>
          <a:xfrm>
            <a:off x="457204" y="1143000"/>
            <a:ext cx="5564179" cy="3599722"/>
          </a:xfrm>
          <a:solidFill>
            <a:schemeClr val="bg1">
              <a:lumMod val="85000"/>
            </a:schemeClr>
          </a:solidFill>
        </p:spPr>
        <p:txBody>
          <a:bodyPr/>
          <a:lstStyle>
            <a:lvl1pPr marL="0" indent="0">
              <a:buNone/>
              <a:defRPr/>
            </a:lvl1pPr>
          </a:lstStyle>
          <a:p>
            <a:endParaRPr lang="en-US" dirty="0"/>
          </a:p>
        </p:txBody>
      </p:sp>
      <p:sp>
        <p:nvSpPr>
          <p:cNvPr id="5" name="Picture Placeholder 5"/>
          <p:cNvSpPr>
            <a:spLocks noGrp="1"/>
          </p:cNvSpPr>
          <p:nvPr>
            <p:ph type="pic" sz="quarter" idx="17"/>
          </p:nvPr>
        </p:nvSpPr>
        <p:spPr>
          <a:xfrm>
            <a:off x="6127826" y="1143003"/>
            <a:ext cx="2558977" cy="1636625"/>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56909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Picture Placeholder 5"/>
          <p:cNvSpPr>
            <a:spLocks noGrp="1"/>
          </p:cNvSpPr>
          <p:nvPr>
            <p:ph type="pic" sz="quarter" idx="17"/>
          </p:nvPr>
        </p:nvSpPr>
        <p:spPr>
          <a:xfrm>
            <a:off x="5896919" y="1149351"/>
            <a:ext cx="2789881" cy="1746724"/>
          </a:xfrm>
          <a:solidFill>
            <a:schemeClr val="bg1">
              <a:lumMod val="85000"/>
            </a:schemeClr>
          </a:solidFill>
        </p:spPr>
        <p:txBody>
          <a:bodyPr/>
          <a:lstStyle>
            <a:lvl1pPr marL="0" indent="0">
              <a:buNone/>
              <a:defRPr/>
            </a:lvl1pPr>
          </a:lstStyle>
          <a:p>
            <a:endParaRPr lang="en-US" dirty="0"/>
          </a:p>
        </p:txBody>
      </p:sp>
      <p:sp>
        <p:nvSpPr>
          <p:cNvPr id="11" name="Picture Placeholder 5"/>
          <p:cNvSpPr>
            <a:spLocks noGrp="1"/>
          </p:cNvSpPr>
          <p:nvPr>
            <p:ph type="pic" sz="quarter" idx="19"/>
          </p:nvPr>
        </p:nvSpPr>
        <p:spPr>
          <a:xfrm>
            <a:off x="2990984" y="1149350"/>
            <a:ext cx="2789881" cy="1746725"/>
          </a:xfrm>
          <a:solidFill>
            <a:schemeClr val="bg1">
              <a:lumMod val="85000"/>
            </a:schemeClr>
          </a:solidFill>
        </p:spPr>
        <p:txBody>
          <a:bodyPr/>
          <a:lstStyle>
            <a:lvl1pPr marL="0" indent="0">
              <a:buNone/>
              <a:defRPr/>
            </a:lvl1pPr>
          </a:lstStyle>
          <a:p>
            <a:endParaRPr lang="en-US" dirty="0"/>
          </a:p>
        </p:txBody>
      </p:sp>
      <p:sp>
        <p:nvSpPr>
          <p:cNvPr id="7" name="Picture Placeholder 5"/>
          <p:cNvSpPr>
            <a:spLocks noGrp="1"/>
          </p:cNvSpPr>
          <p:nvPr>
            <p:ph type="pic" sz="quarter" idx="20"/>
          </p:nvPr>
        </p:nvSpPr>
        <p:spPr>
          <a:xfrm>
            <a:off x="5896919" y="3003798"/>
            <a:ext cx="2789881" cy="1741240"/>
          </a:xfrm>
          <a:solidFill>
            <a:schemeClr val="bg1">
              <a:lumMod val="85000"/>
            </a:schemeClr>
          </a:solidFill>
        </p:spPr>
        <p:txBody>
          <a:bodyPr/>
          <a:lstStyle>
            <a:lvl1pPr marL="0" indent="0">
              <a:buNone/>
              <a:defRPr/>
            </a:lvl1pPr>
          </a:lstStyle>
          <a:p>
            <a:endParaRPr lang="en-US" dirty="0"/>
          </a:p>
        </p:txBody>
      </p:sp>
      <p:sp>
        <p:nvSpPr>
          <p:cNvPr id="8" name="Picture Placeholder 5"/>
          <p:cNvSpPr>
            <a:spLocks noGrp="1"/>
          </p:cNvSpPr>
          <p:nvPr>
            <p:ph type="pic" sz="quarter" idx="21"/>
          </p:nvPr>
        </p:nvSpPr>
        <p:spPr>
          <a:xfrm>
            <a:off x="2990984" y="3003798"/>
            <a:ext cx="2789881" cy="1741239"/>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904952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0"/>
            <a:ext cx="9144000" cy="5143500"/>
          </a:xfrm>
          <a:solidFill>
            <a:schemeClr val="bg1">
              <a:lumMod val="85000"/>
            </a:schemeClr>
          </a:solidFill>
        </p:spPr>
        <p:txBody>
          <a:bodyPr/>
          <a:lstStyle>
            <a:lvl1pPr marL="0" indent="0">
              <a:buNone/>
              <a:defRPr/>
            </a:lvl1pPr>
          </a:lstStyle>
          <a:p>
            <a:endParaRPr lang="en-US" dirty="0"/>
          </a:p>
        </p:txBody>
      </p:sp>
      <p:sp>
        <p:nvSpPr>
          <p:cNvPr id="4" name="Text Placeholder 4"/>
          <p:cNvSpPr>
            <a:spLocks noGrp="1"/>
          </p:cNvSpPr>
          <p:nvPr>
            <p:ph type="body" sz="quarter" idx="12" hasCustomPrompt="1"/>
          </p:nvPr>
        </p:nvSpPr>
        <p:spPr>
          <a:xfrm>
            <a:off x="442913" y="1127128"/>
            <a:ext cx="3522609" cy="3185007"/>
          </a:xfrm>
        </p:spPr>
        <p:txBody>
          <a:bodyPr/>
          <a:lstStyle>
            <a:lvl1pPr marL="0" indent="0">
              <a:lnSpc>
                <a:spcPts val="1800"/>
              </a:lnSpc>
              <a:spcAft>
                <a:spcPts val="0"/>
              </a:spcAft>
              <a:buNone/>
              <a:defRPr sz="1600" baseline="0">
                <a:solidFill>
                  <a:schemeClr val="bg1">
                    <a:lumMod val="50000"/>
                  </a:schemeClr>
                </a:solidFill>
                <a:latin typeface="Calibri Light"/>
              </a:defRPr>
            </a:lvl1pPr>
          </a:lstStyle>
          <a:p>
            <a:pPr lvl="0"/>
            <a:r>
              <a:rPr lang="en-GB" dirty="0"/>
              <a:t>Quote style text to go here in 24 pt Century Gothic</a:t>
            </a:r>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89953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Picture Placeholder 4"/>
          <p:cNvSpPr>
            <a:spLocks noGrp="1"/>
          </p:cNvSpPr>
          <p:nvPr>
            <p:ph type="pic" sz="quarter" idx="11"/>
          </p:nvPr>
        </p:nvSpPr>
        <p:spPr>
          <a:xfrm>
            <a:off x="0" y="0"/>
            <a:ext cx="9144000" cy="5143500"/>
          </a:xfrm>
          <a:solidFill>
            <a:schemeClr val="bg1">
              <a:lumMod val="85000"/>
            </a:schemeClr>
          </a:solidFill>
        </p:spPr>
        <p:txBody>
          <a:bodyPr/>
          <a:lstStyle>
            <a:lvl1pPr marL="0" indent="0">
              <a:buNone/>
              <a:defRPr/>
            </a:lvl1pPr>
          </a:lstStyle>
          <a:p>
            <a:endParaRPr lang="en-US" dirty="0"/>
          </a:p>
        </p:txBody>
      </p:sp>
      <p:sp>
        <p:nvSpPr>
          <p:cNvPr id="5" name="Rechteck 1"/>
          <p:cNvSpPr/>
          <p:nvPr userDrawn="1"/>
        </p:nvSpPr>
        <p:spPr>
          <a:xfrm>
            <a:off x="-6350" y="3774638"/>
            <a:ext cx="9144000" cy="1368862"/>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46589" y="4469453"/>
            <a:ext cx="1134003" cy="397375"/>
          </a:xfrm>
          <a:prstGeom prst="rect">
            <a:avLst/>
          </a:prstGeom>
          <a:noFill/>
          <a:ln>
            <a:noFill/>
          </a:ln>
          <a:effectLst>
            <a:outerShdw blurRad="69850" dist="50800" dir="2700000" algn="tl" rotWithShape="0">
              <a:schemeClr val="tx1">
                <a:alpha val="3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125413" y="4964529"/>
            <a:ext cx="1847165" cy="152551"/>
          </a:xfrm>
          <a:prstGeom prst="rect">
            <a:avLst/>
          </a:prstGeom>
          <a:noFill/>
        </p:spPr>
        <p:txBody>
          <a:bodyPr wrap="square" lIns="0" tIns="0" rIns="0" bIns="0" rtlCol="0">
            <a:noAutofit/>
          </a:bodyPr>
          <a:lstStyle/>
          <a:p>
            <a:r>
              <a:rPr lang="en-US" sz="700" dirty="0">
                <a:solidFill>
                  <a:schemeClr val="bg1"/>
                </a:solidFill>
                <a:latin typeface="Calibri Light"/>
              </a:rPr>
              <a:t>Property</a:t>
            </a:r>
            <a:r>
              <a:rPr lang="en-US" sz="700" baseline="0" dirty="0">
                <a:solidFill>
                  <a:schemeClr val="bg1"/>
                </a:solidFill>
                <a:latin typeface="Calibri Light"/>
              </a:rPr>
              <a:t> name here</a:t>
            </a:r>
            <a:endParaRPr lang="en-US" sz="700" dirty="0">
              <a:solidFill>
                <a:schemeClr val="bg1"/>
              </a:solidFill>
              <a:latin typeface="Calibri Light"/>
            </a:endParaRPr>
          </a:p>
        </p:txBody>
      </p:sp>
      <p:sp>
        <p:nvSpPr>
          <p:cNvPr id="3" name="Oval 2"/>
          <p:cNvSpPr/>
          <p:nvPr userDrawn="1"/>
        </p:nvSpPr>
        <p:spPr>
          <a:xfrm>
            <a:off x="450850" y="673429"/>
            <a:ext cx="3796025" cy="3796025"/>
          </a:xfrm>
          <a:prstGeom prst="ellipse">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745427" y="1574365"/>
            <a:ext cx="3206871" cy="1062752"/>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TITLE TO </a:t>
            </a:r>
            <a:br>
              <a:rPr lang="en-US" sz="3600" kern="0" dirty="0">
                <a:solidFill>
                  <a:schemeClr val="tx1">
                    <a:lumMod val="65000"/>
                    <a:lumOff val="35000"/>
                  </a:schemeClr>
                </a:solidFill>
                <a:latin typeface="Century Gothic"/>
              </a:rPr>
            </a:br>
            <a:r>
              <a:rPr lang="en-US" sz="3600" kern="0" dirty="0">
                <a:solidFill>
                  <a:schemeClr val="tx1">
                    <a:lumMod val="65000"/>
                    <a:lumOff val="35000"/>
                  </a:schemeClr>
                </a:solidFill>
                <a:latin typeface="Century Gothic"/>
              </a:rPr>
              <a:t>GO HERE</a:t>
            </a:r>
          </a:p>
        </p:txBody>
      </p:sp>
      <p:sp>
        <p:nvSpPr>
          <p:cNvPr id="10" name="TextBox 9"/>
          <p:cNvSpPr txBox="1"/>
          <p:nvPr userDrawn="1"/>
        </p:nvSpPr>
        <p:spPr>
          <a:xfrm>
            <a:off x="1096544" y="2660658"/>
            <a:ext cx="2601397" cy="922410"/>
          </a:xfrm>
          <a:prstGeom prst="rect">
            <a:avLst/>
          </a:prstGeom>
          <a:noFill/>
        </p:spPr>
        <p:txBody>
          <a:bodyPr wrap="square" lIns="0" tIns="0" rIns="0" bIns="0" rtlCol="0" anchor="ctr" anchorCtr="0">
            <a:noAutofit/>
          </a:bodyPr>
          <a:lstStyle/>
          <a:p>
            <a:pPr algn="ctr">
              <a:lnSpc>
                <a:spcPts val="2300"/>
              </a:lnSpc>
            </a:pPr>
            <a:r>
              <a:rPr lang="en-US" sz="2000" kern="0" cap="all" dirty="0">
                <a:solidFill>
                  <a:schemeClr val="bg1">
                    <a:lumMod val="65000"/>
                  </a:schemeClr>
                </a:solidFill>
                <a:latin typeface="Century Gothic"/>
              </a:rPr>
              <a:t>if required a smaller sub title can go here</a:t>
            </a:r>
          </a:p>
        </p:txBody>
      </p:sp>
    </p:spTree>
    <p:extLst>
      <p:ext uri="{BB962C8B-B14F-4D97-AF65-F5344CB8AC3E}">
        <p14:creationId xmlns:p14="http://schemas.microsoft.com/office/powerpoint/2010/main" val="3292653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0"/>
            <a:ext cx="9144000" cy="5143500"/>
          </a:xfrm>
          <a:solidFill>
            <a:schemeClr val="bg1">
              <a:lumMod val="85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119292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Divider ">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685104"/>
            <a:ext cx="9144000" cy="3784780"/>
          </a:xfrm>
          <a:solidFill>
            <a:schemeClr val="bg1">
              <a:lumMod val="85000"/>
            </a:schemeClr>
          </a:solidFill>
        </p:spPr>
        <p:txBody>
          <a:bodyPr/>
          <a:lstStyle>
            <a:lvl1pPr marL="0" indent="0">
              <a:buNone/>
              <a:defRPr/>
            </a:lvl1pPr>
          </a:lstStyle>
          <a:p>
            <a:endParaRPr lang="en-US" dirty="0"/>
          </a:p>
        </p:txBody>
      </p:sp>
      <p:sp>
        <p:nvSpPr>
          <p:cNvPr id="4" name="Oval 3"/>
          <p:cNvSpPr/>
          <p:nvPr userDrawn="1"/>
        </p:nvSpPr>
        <p:spPr>
          <a:xfrm>
            <a:off x="442913" y="676727"/>
            <a:ext cx="3801512" cy="3801512"/>
          </a:xfrm>
          <a:prstGeom prst="ellipse">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643444" y="1514601"/>
            <a:ext cx="3410836" cy="2113681"/>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TITLE</a:t>
            </a:r>
            <a:r>
              <a:rPr lang="en-US" sz="3600" kern="0" baseline="0" dirty="0">
                <a:solidFill>
                  <a:schemeClr val="tx1">
                    <a:lumMod val="65000"/>
                    <a:lumOff val="35000"/>
                  </a:schemeClr>
                </a:solidFill>
                <a:latin typeface="Century Gothic"/>
              </a:rPr>
              <a:t> TO </a:t>
            </a:r>
            <a:br>
              <a:rPr lang="en-US" sz="3600" kern="0" baseline="0" dirty="0">
                <a:solidFill>
                  <a:schemeClr val="tx1">
                    <a:lumMod val="65000"/>
                    <a:lumOff val="35000"/>
                  </a:schemeClr>
                </a:solidFill>
                <a:latin typeface="Century Gothic"/>
              </a:rPr>
            </a:br>
            <a:r>
              <a:rPr lang="en-US" sz="3600" kern="0" baseline="0" dirty="0">
                <a:solidFill>
                  <a:schemeClr val="tx1">
                    <a:lumMod val="65000"/>
                    <a:lumOff val="35000"/>
                  </a:schemeClr>
                </a:solidFill>
                <a:latin typeface="Century Gothic"/>
              </a:rPr>
              <a:t>GO HERE</a:t>
            </a:r>
            <a:endParaRPr lang="en-US" sz="3600" kern="0" dirty="0">
              <a:solidFill>
                <a:schemeClr val="tx1">
                  <a:lumMod val="65000"/>
                  <a:lumOff val="35000"/>
                </a:schemeClr>
              </a:solidFill>
              <a:latin typeface="Century Gothic"/>
            </a:endParaRPr>
          </a:p>
        </p:txBody>
      </p:sp>
    </p:spTree>
    <p:extLst>
      <p:ext uri="{BB962C8B-B14F-4D97-AF65-F5344CB8AC3E}">
        <p14:creationId xmlns:p14="http://schemas.microsoft.com/office/powerpoint/2010/main" val="297591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Picture Placeholder 3"/>
          <p:cNvSpPr>
            <a:spLocks noGrp="1"/>
          </p:cNvSpPr>
          <p:nvPr>
            <p:ph type="pic" sz="quarter" idx="10"/>
          </p:nvPr>
        </p:nvSpPr>
        <p:spPr>
          <a:xfrm>
            <a:off x="442913" y="1127125"/>
            <a:ext cx="8247062" cy="3616325"/>
          </a:xfrm>
          <a:solidFill>
            <a:schemeClr val="bg1">
              <a:lumMod val="85000"/>
            </a:schemeClr>
          </a:solidFill>
        </p:spPr>
        <p:txBody>
          <a:bodyPr/>
          <a:lstStyle/>
          <a:p>
            <a:endParaRPr lang="en-US"/>
          </a:p>
        </p:txBody>
      </p:sp>
    </p:spTree>
    <p:extLst>
      <p:ext uri="{BB962C8B-B14F-4D97-AF65-F5344CB8AC3E}">
        <p14:creationId xmlns:p14="http://schemas.microsoft.com/office/powerpoint/2010/main" val="361335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Title + Full Picture">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0"/>
            <a:ext cx="9144000" cy="5143500"/>
          </a:xfrm>
          <a:solidFill>
            <a:schemeClr val="bg1">
              <a:lumMod val="85000"/>
            </a:schemeClr>
          </a:solidFill>
        </p:spPr>
        <p:txBody>
          <a:bodyPr/>
          <a:lstStyle>
            <a:lvl1pPr marL="0" indent="0">
              <a:buNone/>
              <a:defRPr/>
            </a:lvl1pPr>
          </a:lstStyle>
          <a:p>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87869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y Title + Full Picture">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0"/>
            <a:ext cx="9144000" cy="5143500"/>
          </a:xfrm>
          <a:solidFill>
            <a:schemeClr val="bg1">
              <a:lumMod val="85000"/>
            </a:schemeClr>
          </a:solidFill>
        </p:spPr>
        <p:txBody>
          <a:bodyPr/>
          <a:lstStyle>
            <a:lvl1pPr marL="0" indent="0">
              <a:buNone/>
              <a:defRPr/>
            </a:lvl1pPr>
          </a:lstStyle>
          <a:p>
            <a:endParaRPr lang="en-US" dirty="0"/>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515606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4" y="433102"/>
            <a:ext cx="8028734" cy="418542"/>
          </a:xfrm>
          <a:prstGeom prst="rect">
            <a:avLst/>
          </a:prstGeom>
        </p:spPr>
        <p:txBody>
          <a:bodyPr vert="horz" lIns="0" tIns="0" rIns="0" bIns="0" rtlCol="0" anchor="ctr" anchorCtr="0">
            <a:noAutofit/>
          </a:bodyPr>
          <a:lstStyle/>
          <a:p>
            <a:r>
              <a:rPr lang="en-GB" dirty="0"/>
              <a:t>Click to edit Master title style</a:t>
            </a:r>
            <a:endParaRPr lang="en-US" dirty="0"/>
          </a:p>
        </p:txBody>
      </p:sp>
      <p:sp>
        <p:nvSpPr>
          <p:cNvPr id="3" name="Text Placeholder 2"/>
          <p:cNvSpPr>
            <a:spLocks noGrp="1"/>
          </p:cNvSpPr>
          <p:nvPr>
            <p:ph type="body" idx="1"/>
          </p:nvPr>
        </p:nvSpPr>
        <p:spPr>
          <a:xfrm>
            <a:off x="434975" y="1127125"/>
            <a:ext cx="7962153" cy="3392113"/>
          </a:xfrm>
          <a:prstGeom prst="rect">
            <a:avLst/>
          </a:prstGeom>
        </p:spPr>
        <p:txBody>
          <a:bodyPr vert="horz" lIns="0" tIns="0" rIns="0" bIns="0" rtlCol="0">
            <a:noAutofit/>
          </a:bodyPr>
          <a:lstStyle/>
          <a:p>
            <a:pPr lvl="0"/>
            <a:r>
              <a:rPr lang="en-GB" dirty="0"/>
              <a:t>Body copy to go here in Calibri Light 20pt </a:t>
            </a:r>
          </a:p>
        </p:txBody>
      </p:sp>
      <p:sp>
        <p:nvSpPr>
          <p:cNvPr id="4" name="TextBox 3"/>
          <p:cNvSpPr txBox="1"/>
          <p:nvPr userDrawn="1"/>
        </p:nvSpPr>
        <p:spPr>
          <a:xfrm>
            <a:off x="8773844" y="4922561"/>
            <a:ext cx="262543" cy="107722"/>
          </a:xfrm>
          <a:prstGeom prst="rect">
            <a:avLst/>
          </a:prstGeom>
          <a:noFill/>
        </p:spPr>
        <p:txBody>
          <a:bodyPr wrap="square" lIns="0" tIns="0" rIns="0" bIns="0" rtlCol="0" anchor="ctr" anchorCtr="0">
            <a:spAutoFit/>
          </a:bodyPr>
          <a:lstStyle/>
          <a:p>
            <a:pPr algn="ctr"/>
            <a:fld id="{BA876DCC-42C9-9247-9976-EC8B7448ADB2}" type="slidenum">
              <a:rPr sz="700">
                <a:solidFill>
                  <a:schemeClr val="tx1">
                    <a:lumMod val="65000"/>
                    <a:lumOff val="35000"/>
                  </a:schemeClr>
                </a:solidFill>
                <a:latin typeface="Century Gothic"/>
              </a:rPr>
              <a:t>‹#›</a:t>
            </a:fld>
            <a:endParaRPr lang="en-US" sz="700" b="0" i="0" dirty="0">
              <a:solidFill>
                <a:schemeClr val="tx1">
                  <a:lumMod val="65000"/>
                  <a:lumOff val="35000"/>
                </a:schemeClr>
              </a:solidFill>
              <a:latin typeface="Century Gothic"/>
              <a:cs typeface="Calibri Light"/>
            </a:endParaRPr>
          </a:p>
        </p:txBody>
      </p:sp>
      <p:sp>
        <p:nvSpPr>
          <p:cNvPr id="5" name="TextBox 4"/>
          <p:cNvSpPr txBox="1"/>
          <p:nvPr userDrawn="1"/>
        </p:nvSpPr>
        <p:spPr>
          <a:xfrm>
            <a:off x="467544" y="4914867"/>
            <a:ext cx="4532998" cy="123111"/>
          </a:xfrm>
          <a:prstGeom prst="rect">
            <a:avLst/>
          </a:prstGeom>
          <a:noFill/>
        </p:spPr>
        <p:txBody>
          <a:bodyPr wrap="square" lIns="0" tIns="0" rIns="0" bIns="0" rtlCol="0" anchor="ctr" anchorCtr="0">
            <a:noAutofit/>
          </a:bodyPr>
          <a:lstStyle/>
          <a:p>
            <a:pPr algn="l"/>
            <a:r>
              <a:rPr lang="en-US" sz="600" b="0" i="0" baseline="0" dirty="0">
                <a:solidFill>
                  <a:schemeClr val="bg1">
                    <a:lumMod val="75000"/>
                  </a:schemeClr>
                </a:solidFill>
                <a:latin typeface="Century Gothic"/>
                <a:cs typeface="Century Gothic"/>
              </a:rPr>
              <a:t>Swissôtel Brand Presentation </a:t>
            </a:r>
            <a:r>
              <a:rPr lang="en-GB" sz="600" b="0" i="0" baseline="0" dirty="0">
                <a:solidFill>
                  <a:schemeClr val="bg1">
                    <a:lumMod val="75000"/>
                  </a:schemeClr>
                </a:solidFill>
                <a:latin typeface="Century Gothic"/>
                <a:cs typeface="Century Gothic"/>
              </a:rPr>
              <a:t>  |  </a:t>
            </a:r>
            <a:r>
              <a:rPr lang="en-US" sz="600" b="0" i="0" baseline="0" dirty="0">
                <a:solidFill>
                  <a:schemeClr val="bg1">
                    <a:lumMod val="75000"/>
                  </a:schemeClr>
                </a:solidFill>
                <a:latin typeface="Century Gothic"/>
                <a:cs typeface="Century Gothic"/>
              </a:rPr>
              <a:t> Your powerpoint title to go here</a:t>
            </a:r>
          </a:p>
        </p:txBody>
      </p:sp>
    </p:spTree>
    <p:extLst>
      <p:ext uri="{BB962C8B-B14F-4D97-AF65-F5344CB8AC3E}">
        <p14:creationId xmlns:p14="http://schemas.microsoft.com/office/powerpoint/2010/main" val="94759161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652" r:id="rId4"/>
    <p:sldLayoutId id="2147483724" r:id="rId5"/>
    <p:sldLayoutId id="2147483728" r:id="rId6"/>
    <p:sldLayoutId id="2147483729" r:id="rId7"/>
    <p:sldLayoutId id="2147483725" r:id="rId8"/>
    <p:sldLayoutId id="2147483726" r:id="rId9"/>
    <p:sldLayoutId id="2147483653" r:id="rId10"/>
    <p:sldLayoutId id="2147483715" r:id="rId11"/>
    <p:sldLayoutId id="2147483716" r:id="rId12"/>
    <p:sldLayoutId id="2147483785" r:id="rId13"/>
    <p:sldLayoutId id="2147483717" r:id="rId14"/>
    <p:sldLayoutId id="2147483659" r:id="rId15"/>
    <p:sldLayoutId id="2147483654" r:id="rId16"/>
    <p:sldLayoutId id="2147483655" r:id="rId17"/>
    <p:sldLayoutId id="2147483673" r:id="rId18"/>
    <p:sldLayoutId id="2147483667" r:id="rId19"/>
    <p:sldLayoutId id="2147483677" r:id="rId20"/>
    <p:sldLayoutId id="2147483722" r:id="rId21"/>
    <p:sldLayoutId id="2147483712" r:id="rId22"/>
    <p:sldLayoutId id="2147483662" r:id="rId23"/>
    <p:sldLayoutId id="2147483668" r:id="rId24"/>
    <p:sldLayoutId id="2147483669" r:id="rId25"/>
    <p:sldLayoutId id="2147483707" r:id="rId26"/>
    <p:sldLayoutId id="2147483705" r:id="rId27"/>
    <p:sldLayoutId id="2147483703" r:id="rId28"/>
    <p:sldLayoutId id="2147483719" r:id="rId29"/>
    <p:sldLayoutId id="2147483718" r:id="rId30"/>
    <p:sldLayoutId id="2147483675" r:id="rId31"/>
    <p:sldLayoutId id="2147483721" r:id="rId32"/>
    <p:sldLayoutId id="2147483674" r:id="rId33"/>
    <p:sldLayoutId id="2147483720" r:id="rId34"/>
    <p:sldLayoutId id="2147483710" r:id="rId35"/>
    <p:sldLayoutId id="2147483666" r:id="rId36"/>
    <p:sldLayoutId id="2147483714" r:id="rId37"/>
    <p:sldLayoutId id="2147483665" r:id="rId38"/>
    <p:sldLayoutId id="2147483702" r:id="rId39"/>
    <p:sldLayoutId id="2147483670" r:id="rId40"/>
    <p:sldLayoutId id="2147483663" r:id="rId41"/>
    <p:sldLayoutId id="2147483713" r:id="rId42"/>
    <p:sldLayoutId id="2147483672" r:id="rId43"/>
    <p:sldLayoutId id="2147483658" r:id="rId44"/>
    <p:sldLayoutId id="2147483772" r:id="rId45"/>
    <p:sldLayoutId id="2147483782" r:id="rId46"/>
    <p:sldLayoutId id="2147483778" r:id="rId47"/>
    <p:sldLayoutId id="2147483779" r:id="rId48"/>
    <p:sldLayoutId id="2147483783" r:id="rId49"/>
    <p:sldLayoutId id="2147483784" r:id="rId50"/>
  </p:sldLayoutIdLst>
  <p:hf hdr="0" ftr="0" dt="0"/>
  <p:txStyles>
    <p:titleStyle>
      <a:lvl1pPr algn="l" defTabSz="457200" rtl="0" eaLnBrk="1" latinLnBrk="0" hangingPunct="1">
        <a:spcBef>
          <a:spcPct val="0"/>
        </a:spcBef>
        <a:buNone/>
        <a:defRPr sz="2400" kern="0" cap="all" baseline="0">
          <a:solidFill>
            <a:schemeClr val="tx1">
              <a:lumMod val="65000"/>
              <a:lumOff val="35000"/>
            </a:schemeClr>
          </a:solidFill>
          <a:latin typeface="Century Gothic"/>
          <a:ea typeface="+mj-ea"/>
          <a:cs typeface="+mj-cs"/>
        </a:defRPr>
      </a:lvl1pPr>
    </p:titleStyle>
    <p:body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33.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6.xm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8.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0.xml"/><Relationship Id="rId5" Type="http://schemas.openxmlformats.org/officeDocument/2006/relationships/image" Target="../media/image9.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7.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08" r="1308"/>
          <a:stretch>
            <a:fillRect/>
          </a:stretch>
        </p:blipFill>
        <p:spPr/>
      </p:pic>
      <p:sp>
        <p:nvSpPr>
          <p:cNvPr id="4" name="TextBox 3"/>
          <p:cNvSpPr txBox="1"/>
          <p:nvPr/>
        </p:nvSpPr>
        <p:spPr>
          <a:xfrm>
            <a:off x="854794" y="1658702"/>
            <a:ext cx="3716338" cy="1778466"/>
          </a:xfrm>
          <a:prstGeom prst="rect">
            <a:avLst/>
          </a:prstGeom>
          <a:noFill/>
        </p:spPr>
        <p:txBody>
          <a:bodyPr wrap="square" lIns="0" tIns="0" rIns="0" bIns="0" rtlCol="0" anchor="ctr" anchorCtr="0">
            <a:noAutofit/>
          </a:bodyPr>
          <a:lstStyle/>
          <a:p>
            <a:pPr algn="ctr"/>
            <a:r>
              <a:rPr lang="en-US" sz="3600" dirty="0">
                <a:solidFill>
                  <a:schemeClr val="tx1">
                    <a:lumMod val="65000"/>
                    <a:lumOff val="35000"/>
                  </a:schemeClr>
                </a:solidFill>
                <a:latin typeface="Century Gothic"/>
              </a:rPr>
              <a:t>WARM</a:t>
            </a:r>
          </a:p>
          <a:p>
            <a:pPr algn="ctr"/>
            <a:r>
              <a:rPr lang="en-US" sz="3600" dirty="0">
                <a:solidFill>
                  <a:schemeClr val="tx1">
                    <a:lumMod val="65000"/>
                    <a:lumOff val="35000"/>
                  </a:schemeClr>
                </a:solidFill>
                <a:latin typeface="Century Gothic"/>
              </a:rPr>
              <a:t>WELCOME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803" y="4310071"/>
            <a:ext cx="2882319" cy="404954"/>
          </a:xfrm>
          <a:prstGeom prst="rect">
            <a:avLst/>
          </a:prstGeom>
        </p:spPr>
      </p:pic>
    </p:spTree>
    <p:extLst>
      <p:ext uri="{BB962C8B-B14F-4D97-AF65-F5344CB8AC3E}">
        <p14:creationId xmlns:p14="http://schemas.microsoft.com/office/powerpoint/2010/main" val="14286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023" y="405518"/>
            <a:ext cx="8028734" cy="418542"/>
          </a:xfrm>
        </p:spPr>
        <p:txBody>
          <a:bodyPr/>
          <a:lstStyle/>
          <a:p>
            <a:r>
              <a:rPr lang="en-US" dirty="0"/>
              <a:t>Panorama Room and suites</a:t>
            </a:r>
          </a:p>
        </p:txBody>
      </p:sp>
      <p:sp>
        <p:nvSpPr>
          <p:cNvPr id="6" name="Content Placeholder 3"/>
          <p:cNvSpPr>
            <a:spLocks noGrp="1"/>
          </p:cNvSpPr>
          <p:nvPr>
            <p:ph type="body" sz="quarter" idx="10"/>
          </p:nvPr>
        </p:nvSpPr>
        <p:spPr>
          <a:xfrm>
            <a:off x="610282" y="1009181"/>
            <a:ext cx="4271820" cy="3507160"/>
          </a:xfrm>
        </p:spPr>
        <p:txBody>
          <a:bodyPr lIns="0" tIns="0" rIns="0" bIns="0">
            <a:noAutofit/>
          </a:bodyPr>
          <a:lstStyle/>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15 Panorama Rooms и 27 Suites </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Located on the higher floors</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47 – 78 sq. m.</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Panoramic windows with stunning views over the city</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Connecting rooms for comfortable stay with personal security or children</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Amenities in the room: large work desk, WiFi &amp; broadband internet, minibar, flat-screen TV and other amenities</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Amenities in the bathroom: hair dryer, bathrobe, slippers, Pürovel cosmetics</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Complimentary: electronic safe with the socket, Nespresso machine (tea/coffee), mineral water, access to </a:t>
            </a:r>
            <a:r>
              <a:rPr lang="en-US" sz="1200" dirty="0" err="1">
                <a:solidFill>
                  <a:schemeClr val="bg1">
                    <a:lumMod val="50000"/>
                  </a:schemeClr>
                </a:solidFill>
                <a:latin typeface="Century Gothic" panose="020B0502020202020204" pitchFamily="34" charset="0"/>
              </a:rPr>
              <a:t>Pürovel</a:t>
            </a:r>
            <a:r>
              <a:rPr lang="en-US" sz="1200" dirty="0">
                <a:solidFill>
                  <a:schemeClr val="bg1">
                    <a:lumMod val="50000"/>
                  </a:schemeClr>
                </a:solidFill>
                <a:latin typeface="Century Gothic" panose="020B0502020202020204" pitchFamily="34" charset="0"/>
              </a:rPr>
              <a:t> Spa &amp; Sport, access to the Swiss Executive Club Lounge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8" name="Picture 2" descr="M:\_Photos.S&amp;M\Updated photoes 07_2020\rooms\panorama\Swiss_Room_Panorama_2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5688" y="246492"/>
            <a:ext cx="3470746" cy="231383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_Photos.S&amp;M\Updated photoes 07_2020\rooms\panorama\Swiss_Room_Panorama bathro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688" y="2669468"/>
            <a:ext cx="3470747" cy="231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4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&amp; residential suites</a:t>
            </a:r>
          </a:p>
        </p:txBody>
      </p:sp>
      <p:sp>
        <p:nvSpPr>
          <p:cNvPr id="6" name="Content Placeholder 3"/>
          <p:cNvSpPr>
            <a:spLocks noGrp="1"/>
          </p:cNvSpPr>
          <p:nvPr>
            <p:ph type="body" sz="quarter" idx="10"/>
          </p:nvPr>
        </p:nvSpPr>
        <p:spPr>
          <a:xfrm>
            <a:off x="469127" y="937122"/>
            <a:ext cx="4659464" cy="3507160"/>
          </a:xfrm>
        </p:spPr>
        <p:txBody>
          <a:bodyPr lIns="0" tIns="0" rIns="0" bIns="0">
            <a:noAutofit/>
          </a:bodyPr>
          <a:lstStyle/>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70 and 78 sq. m. </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A king-size bed in the bedroom</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Wi-Fi &amp; broadband internet</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Separate bedroom, living room and spacious bathroom</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Access to Swiss Executive Club Lounge</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Access to spa &amp; gym</a:t>
            </a:r>
          </a:p>
          <a:p>
            <a:pPr marL="171450" indent="-171450">
              <a:spcAft>
                <a:spcPts val="1000"/>
              </a:spcAft>
              <a:buFont typeface="Arial" panose="020B0604020202020204" pitchFamily="34" charset="0"/>
              <a:buChar char="•"/>
            </a:pPr>
            <a:r>
              <a:rPr lang="en-US" sz="1200" dirty="0">
                <a:solidFill>
                  <a:schemeClr val="bg1">
                    <a:lumMod val="50000"/>
                  </a:schemeClr>
                </a:solidFill>
                <a:latin typeface="Century Gothic" panose="020B0502020202020204" pitchFamily="34" charset="0"/>
              </a:rPr>
              <a:t>For the dynamic executive in town on business, the elegant 70 m² Executive Suites and 78 m² Residential Suites  provide all the space and technology needed to close an important deal. Located on the hotel’s top floors, these suites have a separate spacious bedroom, dining &amp; living rooms and bathrooms with sweeping views of Moscow, providing perspective and inspiration for professional projects, large and small. You’ll also have </a:t>
            </a:r>
            <a:r>
              <a:rPr lang="en-US" sz="1200" b="1" dirty="0">
                <a:solidFill>
                  <a:schemeClr val="bg1">
                    <a:lumMod val="50000"/>
                  </a:schemeClr>
                </a:solidFill>
                <a:latin typeface="Century Gothic" panose="020B0502020202020204" pitchFamily="34" charset="0"/>
              </a:rPr>
              <a:t>access to the Swiss Executive Club lounge</a:t>
            </a:r>
            <a:r>
              <a:rPr lang="en-US" sz="1200" dirty="0">
                <a:solidFill>
                  <a:schemeClr val="bg1">
                    <a:lumMod val="50000"/>
                  </a:schemeClr>
                </a:solidFill>
                <a:latin typeface="Century Gothic" panose="020B0502020202020204" pitchFamily="34" charset="0"/>
              </a:rPr>
              <a:t>, which offers a range of special features like complimentary breakfast, beverages, snacks &amp; newspapers.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4098" name="Picture 2" descr="M:\_Photos.S&amp;M\Updated photoes 07_2020\rooms\executive suite\Swiss_Executive_Suit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618" y="318051"/>
            <a:ext cx="3419058" cy="22793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M:\_Photos.S&amp;M\Updated photoes 07_2020\rooms\executive suite\Swiss_Executive_Suite  bathroom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688" y="2690702"/>
            <a:ext cx="3413988" cy="227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8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42914" y="337690"/>
            <a:ext cx="8028734" cy="418542"/>
          </a:xfrm>
        </p:spPr>
        <p:txBody>
          <a:bodyPr/>
          <a:lstStyle/>
          <a:p>
            <a:r>
              <a:rPr lang="en-US" dirty="0"/>
              <a:t>PENTHOUSE SUITE </a:t>
            </a:r>
          </a:p>
        </p:txBody>
      </p:sp>
      <p:sp>
        <p:nvSpPr>
          <p:cNvPr id="10" name="Text Placeholder 9"/>
          <p:cNvSpPr>
            <a:spLocks noGrp="1"/>
          </p:cNvSpPr>
          <p:nvPr>
            <p:ph type="body" sz="quarter" idx="10"/>
          </p:nvPr>
        </p:nvSpPr>
        <p:spPr>
          <a:xfrm>
            <a:off x="498557" y="840863"/>
            <a:ext cx="4471007" cy="3609976"/>
          </a:xfrm>
        </p:spPr>
        <p:txBody>
          <a:bodyPr/>
          <a:lstStyle/>
          <a:p>
            <a:pPr algn="just">
              <a:spcBef>
                <a:spcPct val="0"/>
              </a:spcBef>
              <a:defRPr/>
            </a:pPr>
            <a:r>
              <a:rPr lang="en-US" sz="1100" dirty="0">
                <a:solidFill>
                  <a:schemeClr val="bg1">
                    <a:lumMod val="50000"/>
                  </a:schemeClr>
                </a:solidFill>
                <a:latin typeface="Century Gothic" panose="020B0502020202020204" pitchFamily="34" charset="0"/>
              </a:rPr>
              <a:t>272 sq. m. of indoor and outdoor living space.</a:t>
            </a:r>
          </a:p>
          <a:p>
            <a:pPr marL="285750" indent="-285750" algn="just">
              <a:spcBef>
                <a:spcPct val="0"/>
              </a:spcBef>
              <a:buFont typeface="Arial" panose="020B0604020202020204" pitchFamily="34" charset="0"/>
              <a:buChar char="•"/>
              <a:defRPr/>
            </a:pPr>
            <a:r>
              <a:rPr lang="en-US" sz="1100" dirty="0">
                <a:solidFill>
                  <a:schemeClr val="bg1">
                    <a:lumMod val="50000"/>
                  </a:schemeClr>
                </a:solidFill>
                <a:latin typeface="Century Gothic" panose="020B0502020202020204" pitchFamily="34" charset="0"/>
              </a:rPr>
              <a:t>Large multi-functional living room comprising an elegant dining room for up to 10 guests, leisure &amp; working area</a:t>
            </a:r>
          </a:p>
          <a:p>
            <a:pPr marL="285750" indent="-285750" algn="just">
              <a:spcBef>
                <a:spcPct val="0"/>
              </a:spcBef>
              <a:buFont typeface="Arial" panose="020B0604020202020204" pitchFamily="34" charset="0"/>
              <a:buChar char="•"/>
              <a:defRPr/>
            </a:pPr>
            <a:r>
              <a:rPr lang="en-US" sz="1100" dirty="0">
                <a:solidFill>
                  <a:schemeClr val="bg1">
                    <a:lumMod val="50000"/>
                  </a:schemeClr>
                </a:solidFill>
                <a:latin typeface="Century Gothic" panose="020B0502020202020204" pitchFamily="34" charset="0"/>
              </a:rPr>
              <a:t>Large outdoor summer terrace that may also serve as an open-air event venue</a:t>
            </a:r>
          </a:p>
          <a:p>
            <a:pPr marL="285750" indent="-285750" algn="just">
              <a:spcBef>
                <a:spcPct val="0"/>
              </a:spcBef>
              <a:buFont typeface="Arial" panose="020B0604020202020204" pitchFamily="34" charset="0"/>
              <a:buChar char="•"/>
              <a:defRPr/>
            </a:pPr>
            <a:r>
              <a:rPr lang="en-US" sz="1100" dirty="0">
                <a:solidFill>
                  <a:schemeClr val="bg1">
                    <a:lumMod val="50000"/>
                  </a:schemeClr>
                </a:solidFill>
                <a:latin typeface="Century Gothic" panose="020B0502020202020204" pitchFamily="34" charset="0"/>
              </a:rPr>
              <a:t>Fully equipped kitchen</a:t>
            </a:r>
          </a:p>
          <a:p>
            <a:pPr marL="285750" indent="-285750" algn="just">
              <a:spcBef>
                <a:spcPct val="0"/>
              </a:spcBef>
              <a:buFont typeface="Arial" panose="020B0604020202020204" pitchFamily="34" charset="0"/>
              <a:buChar char="•"/>
              <a:defRPr/>
            </a:pPr>
            <a:r>
              <a:rPr lang="en-US" sz="1100" dirty="0">
                <a:solidFill>
                  <a:schemeClr val="bg1">
                    <a:lumMod val="50000"/>
                  </a:schemeClr>
                </a:solidFill>
                <a:latin typeface="Century Gothic" panose="020B0502020202020204" pitchFamily="34" charset="0"/>
              </a:rPr>
              <a:t>Cozy bedroom with a walk-in wardrobe</a:t>
            </a:r>
          </a:p>
          <a:p>
            <a:pPr marL="285750" indent="-285750" algn="just">
              <a:spcBef>
                <a:spcPct val="0"/>
              </a:spcBef>
              <a:buFont typeface="Arial" panose="020B0604020202020204" pitchFamily="34" charset="0"/>
              <a:buChar char="•"/>
              <a:defRPr/>
            </a:pPr>
            <a:r>
              <a:rPr lang="en-US" sz="1100" dirty="0">
                <a:solidFill>
                  <a:schemeClr val="bg1">
                    <a:lumMod val="50000"/>
                  </a:schemeClr>
                </a:solidFill>
                <a:latin typeface="Century Gothic" panose="020B0502020202020204" pitchFamily="34" charset="0"/>
              </a:rPr>
              <a:t>Luxurious bathroom with a modern-design bathtub, spacious walk-in shower, sauna and panoramic city views</a:t>
            </a:r>
          </a:p>
          <a:p>
            <a:pPr marL="285750" indent="-285750" algn="just">
              <a:spcBef>
                <a:spcPct val="0"/>
              </a:spcBef>
              <a:buFont typeface="Arial" panose="020B0604020202020204" pitchFamily="34" charset="0"/>
              <a:buChar char="•"/>
              <a:defRPr/>
            </a:pPr>
            <a:r>
              <a:rPr lang="en-US" sz="1100" dirty="0">
                <a:solidFill>
                  <a:schemeClr val="bg1">
                    <a:lumMod val="50000"/>
                  </a:schemeClr>
                </a:solidFill>
                <a:latin typeface="Century Gothic" panose="020B0502020202020204" pitchFamily="34" charset="0"/>
              </a:rPr>
              <a:t>Catering service can be provided right into Penthouse Suite</a:t>
            </a:r>
          </a:p>
          <a:p>
            <a:endParaRPr lang="en-US" sz="1400" dirty="0">
              <a:latin typeface="Century Gothic" panose="020B0502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46" y="4843535"/>
            <a:ext cx="3029373" cy="244901"/>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935"/>
          <a:stretch/>
        </p:blipFill>
        <p:spPr>
          <a:xfrm>
            <a:off x="413468" y="3113331"/>
            <a:ext cx="2582560" cy="185265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259" y="461176"/>
            <a:ext cx="3704287" cy="247073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921" y="3126767"/>
            <a:ext cx="2777625" cy="1852654"/>
          </a:xfrm>
          <a:prstGeom prst="rect">
            <a:avLst/>
          </a:prstGeom>
        </p:spPr>
      </p:pic>
      <p:pic>
        <p:nvPicPr>
          <p:cNvPr id="1027" name="Picture 3" descr="M:\_Photos.S&amp;M\Updated photoes 07_2020\rooms\Penthouse High Res\Penthouse Suite. Bedroom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723" y="3126768"/>
            <a:ext cx="2761047" cy="184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306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25" b="12525"/>
          <a:stretch>
            <a:fillRect/>
          </a:stretch>
        </p:blipFill>
        <p:spPr/>
      </p:pic>
      <p:sp>
        <p:nvSpPr>
          <p:cNvPr id="15" name="Oval 14"/>
          <p:cNvSpPr/>
          <p:nvPr/>
        </p:nvSpPr>
        <p:spPr>
          <a:xfrm>
            <a:off x="2667637" y="673429"/>
            <a:ext cx="3796025" cy="3796025"/>
          </a:xfrm>
          <a:prstGeom prst="ellipse">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p:cNvSpPr txBox="1"/>
          <p:nvPr/>
        </p:nvSpPr>
        <p:spPr>
          <a:xfrm>
            <a:off x="2962213" y="1622064"/>
            <a:ext cx="3206871" cy="1685677"/>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SWISS EXECUTIVE CLUB</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652" y="4576755"/>
            <a:ext cx="2554366" cy="353043"/>
          </a:xfrm>
          <a:prstGeom prst="rect">
            <a:avLst/>
          </a:prstGeom>
        </p:spPr>
      </p:pic>
    </p:spTree>
    <p:extLst>
      <p:ext uri="{BB962C8B-B14F-4D97-AF65-F5344CB8AC3E}">
        <p14:creationId xmlns:p14="http://schemas.microsoft.com/office/powerpoint/2010/main" val="252796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SWISS EXECUTIVE CLUB LOUNGE</a:t>
            </a:r>
          </a:p>
        </p:txBody>
      </p:sp>
      <p:sp>
        <p:nvSpPr>
          <p:cNvPr id="6" name="Content Placeholder 3"/>
          <p:cNvSpPr>
            <a:spLocks noGrp="1"/>
          </p:cNvSpPr>
          <p:nvPr>
            <p:ph type="body" sz="quarter" idx="10"/>
          </p:nvPr>
        </p:nvSpPr>
        <p:spPr>
          <a:xfrm>
            <a:off x="588397" y="1009181"/>
            <a:ext cx="4341411" cy="3030082"/>
          </a:xfrm>
        </p:spPr>
        <p:txBody>
          <a:bodyPr lIns="0" tIns="0" rIns="0" bIns="0">
            <a:noAutofit/>
          </a:bodyPr>
          <a:lstStyle/>
          <a:p>
            <a:pPr algn="just">
              <a:spcBef>
                <a:spcPct val="0"/>
              </a:spcBef>
              <a:defRPr/>
            </a:pPr>
            <a:r>
              <a:rPr lang="en-US" sz="1200" dirty="0">
                <a:solidFill>
                  <a:schemeClr val="bg1">
                    <a:lumMod val="50000"/>
                  </a:schemeClr>
                </a:solidFill>
                <a:latin typeface="Century Gothic" panose="020B0502020202020204" pitchFamily="34" charset="0"/>
              </a:rPr>
              <a:t>For our guests staying at Swiss Business Executive Club Room, Panorama room or all categories of Suites, the following services are included into the room rate and are provided in the club lounge area, located in the 3</a:t>
            </a:r>
            <a:r>
              <a:rPr lang="en-US" sz="1200" baseline="30000" dirty="0">
                <a:solidFill>
                  <a:schemeClr val="bg1">
                    <a:lumMod val="50000"/>
                  </a:schemeClr>
                </a:solidFill>
                <a:latin typeface="Century Gothic" panose="020B0502020202020204" pitchFamily="34" charset="0"/>
              </a:rPr>
              <a:t>rd</a:t>
            </a:r>
            <a:r>
              <a:rPr lang="en-US" sz="1200" dirty="0">
                <a:solidFill>
                  <a:schemeClr val="bg1">
                    <a:lumMod val="50000"/>
                  </a:schemeClr>
                </a:solidFill>
                <a:latin typeface="Century Gothic" panose="020B0502020202020204" pitchFamily="34" charset="0"/>
              </a:rPr>
              <a:t> floor of the hotel: </a:t>
            </a:r>
          </a:p>
          <a:p>
            <a:pPr marL="285750" indent="-285750" algn="just">
              <a:spcBef>
                <a:spcPct val="0"/>
              </a:spcBef>
              <a:buFont typeface="Arial" panose="020B0604020202020204" pitchFamily="34" charset="0"/>
              <a:buChar char="•"/>
              <a:defRPr/>
            </a:pPr>
            <a:r>
              <a:rPr lang="en-US" sz="1200" dirty="0">
                <a:solidFill>
                  <a:schemeClr val="bg1">
                    <a:lumMod val="50000"/>
                  </a:schemeClr>
                </a:solidFill>
                <a:latin typeface="Century Gothic" panose="020B0502020202020204" pitchFamily="34" charset="0"/>
              </a:rPr>
              <a:t>Daily breakfast, lunch and light dinner as well as light snacks during the day and evening cocktail beverages</a:t>
            </a:r>
          </a:p>
          <a:p>
            <a:pPr marL="285750" indent="-285750" algn="just">
              <a:spcBef>
                <a:spcPct val="0"/>
              </a:spcBef>
              <a:buFont typeface="Arial" panose="020B0604020202020204" pitchFamily="34" charset="0"/>
              <a:buChar char="•"/>
              <a:defRPr/>
            </a:pPr>
            <a:r>
              <a:rPr lang="en-US" sz="1200" dirty="0">
                <a:solidFill>
                  <a:schemeClr val="bg1">
                    <a:lumMod val="50000"/>
                  </a:schemeClr>
                </a:solidFill>
                <a:latin typeface="Century Gothic" panose="020B0502020202020204" pitchFamily="34" charset="0"/>
              </a:rPr>
              <a:t>Complimentary Internet access at two terminals at the Executive Club Lounge business corner </a:t>
            </a:r>
          </a:p>
          <a:p>
            <a:pPr marL="285750" indent="-285750" algn="just">
              <a:spcBef>
                <a:spcPct val="0"/>
              </a:spcBef>
              <a:buFont typeface="Arial" panose="020B0604020202020204" pitchFamily="34" charset="0"/>
              <a:buChar char="•"/>
              <a:defRPr/>
            </a:pPr>
            <a:r>
              <a:rPr lang="en-US" sz="1200" dirty="0">
                <a:solidFill>
                  <a:schemeClr val="bg1">
                    <a:lumMod val="50000"/>
                  </a:schemeClr>
                </a:solidFill>
                <a:latin typeface="Century Gothic" panose="020B0502020202020204" pitchFamily="34" charset="0"/>
              </a:rPr>
              <a:t>Color laser printer and fax machine</a:t>
            </a:r>
          </a:p>
          <a:p>
            <a:pPr marL="285750" indent="-285750" algn="just">
              <a:spcBef>
                <a:spcPct val="0"/>
              </a:spcBef>
              <a:buFont typeface="Arial" panose="020B0604020202020204" pitchFamily="34" charset="0"/>
              <a:buChar char="•"/>
              <a:defRPr/>
            </a:pPr>
            <a:r>
              <a:rPr lang="en-US" sz="1200" dirty="0">
                <a:solidFill>
                  <a:schemeClr val="bg1">
                    <a:lumMod val="50000"/>
                  </a:schemeClr>
                </a:solidFill>
                <a:latin typeface="Century Gothic" panose="020B0502020202020204" pitchFamily="34" charset="0"/>
              </a:rPr>
              <a:t>Boardroom for up to 10 guests is provided free of charge for business meetings for two hours per day </a:t>
            </a:r>
          </a:p>
          <a:p>
            <a:pPr algn="just">
              <a:spcBef>
                <a:spcPct val="0"/>
              </a:spcBef>
              <a:defRPr/>
            </a:pPr>
            <a:r>
              <a:rPr lang="en-US" sz="1200" dirty="0">
                <a:solidFill>
                  <a:schemeClr val="bg1">
                    <a:lumMod val="50000"/>
                  </a:schemeClr>
                </a:solidFill>
                <a:latin typeface="Century Gothic" panose="020B0502020202020204" pitchFamily="34" charset="0"/>
              </a:rPr>
              <a:t>The spacious area with large windows and high ceilings and the quiet cozy atmosphere of Swiss Executive Club Lounge provide a perfect location for work during the day, and for the evening relaxation afterwards.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8" name="Picture 10" descr="L:\Sales\Sales &amp; Marketing\Marketing Communications\DIGITAL MARKETING\Photos\Low\Interior\Swiss Executive Club Lounge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2790" y="528823"/>
            <a:ext cx="2898574" cy="208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Sales\Sales &amp; Marketing\Marketing Communications\DIGITAL MARKETING\Photos\Low\Interior\Swiss Executive Club Loung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25737" y="2743200"/>
            <a:ext cx="2895627" cy="193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1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15" name="Oval 14"/>
          <p:cNvSpPr/>
          <p:nvPr/>
        </p:nvSpPr>
        <p:spPr>
          <a:xfrm>
            <a:off x="2667637" y="673429"/>
            <a:ext cx="3796025" cy="3796025"/>
          </a:xfrm>
          <a:prstGeom prst="ellipse">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p:cNvSpPr txBox="1"/>
          <p:nvPr/>
        </p:nvSpPr>
        <p:spPr>
          <a:xfrm>
            <a:off x="2962213" y="1622064"/>
            <a:ext cx="3206871" cy="1685677"/>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CONFERENCE &amp; BANQUETING</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8353" y="4578230"/>
            <a:ext cx="2554366" cy="353043"/>
          </a:xfrm>
          <a:prstGeom prst="rect">
            <a:avLst/>
          </a:prstGeom>
        </p:spPr>
      </p:pic>
    </p:spTree>
    <p:extLst>
      <p:ext uri="{BB962C8B-B14F-4D97-AF65-F5344CB8AC3E}">
        <p14:creationId xmlns:p14="http://schemas.microsoft.com/office/powerpoint/2010/main" val="1285843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1" r="171"/>
          <a:stretch>
            <a:fillRect/>
          </a:stretch>
        </p:blipFill>
        <p:spPr/>
      </p:pic>
      <p:sp>
        <p:nvSpPr>
          <p:cNvPr id="7" name="Rechteck 1"/>
          <p:cNvSpPr/>
          <p:nvPr/>
        </p:nvSpPr>
        <p:spPr>
          <a:xfrm rot="5400000" flipH="1">
            <a:off x="-540811" y="540813"/>
            <a:ext cx="5144737" cy="4063118"/>
          </a:xfrm>
          <a:prstGeom prst="rect">
            <a:avLst/>
          </a:prstGeom>
          <a:gradFill>
            <a:gsLst>
              <a:gs pos="0">
                <a:schemeClr val="bg1">
                  <a:alpha val="0"/>
                </a:schemeClr>
              </a:gs>
              <a:gs pos="61000">
                <a:schemeClr val="tx1">
                  <a:alpha val="70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sp>
        <p:nvSpPr>
          <p:cNvPr id="6" name="Title 5"/>
          <p:cNvSpPr>
            <a:spLocks noGrp="1"/>
          </p:cNvSpPr>
          <p:nvPr>
            <p:ph type="title"/>
          </p:nvPr>
        </p:nvSpPr>
        <p:spPr/>
        <p:txBody>
          <a:bodyPr/>
          <a:lstStyle/>
          <a:p>
            <a:r>
              <a:rPr lang="en-US" dirty="0"/>
              <a:t>Conference &amp; banqueting</a:t>
            </a:r>
          </a:p>
        </p:txBody>
      </p:sp>
      <p:sp>
        <p:nvSpPr>
          <p:cNvPr id="8" name="Text Placeholder 7"/>
          <p:cNvSpPr>
            <a:spLocks noGrp="1"/>
          </p:cNvSpPr>
          <p:nvPr>
            <p:ph type="body" sz="quarter" idx="12"/>
          </p:nvPr>
        </p:nvSpPr>
        <p:spPr>
          <a:xfrm>
            <a:off x="491552" y="904475"/>
            <a:ext cx="2466334" cy="3716903"/>
          </a:xfrm>
        </p:spPr>
        <p:txBody>
          <a:bodyPr/>
          <a:lstStyle/>
          <a:p>
            <a:r>
              <a:rPr lang="en-US" sz="1200" dirty="0"/>
              <a:t>Swissotel Krasnye Holmy Moscow offers technologically advanced conference and banqueting facilities for cocktail parties, video conferences, product launches, dinners, gala events and weddings.</a:t>
            </a:r>
          </a:p>
          <a:p>
            <a:r>
              <a:rPr lang="en-US" sz="1200" dirty="0"/>
              <a:t>11 beautiful well-appointed ballrooms and meeting rooms.</a:t>
            </a:r>
          </a:p>
          <a:p>
            <a:r>
              <a:rPr lang="en-US" sz="1200" dirty="0"/>
              <a:t>A column-free ballroom Zurich features offers a great opportunity for different kinds of events: conferences, seminars, trainings, presentations and private celebrations.</a:t>
            </a:r>
          </a:p>
          <a:p>
            <a:r>
              <a:rPr lang="en-US" sz="1200" dirty="0"/>
              <a:t>A unique ballroom Davos, located on the 29th floor of the hotel offers breathtaking panoramic views of Moscow.</a:t>
            </a:r>
          </a:p>
          <a:p>
            <a:r>
              <a:rPr lang="en-US" sz="1200" dirty="0"/>
              <a:t>A spacious outside parking has a convenient access from the Garden Ring.</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5010" y="4700909"/>
            <a:ext cx="2183474" cy="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117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000" b="2000"/>
          <a:stretch>
            <a:fillRect/>
          </a:stretch>
        </p:blipFill>
        <p:spPr/>
      </p:pic>
      <p:sp>
        <p:nvSpPr>
          <p:cNvPr id="7" name="Rechteck 1"/>
          <p:cNvSpPr/>
          <p:nvPr/>
        </p:nvSpPr>
        <p:spPr>
          <a:xfrm rot="5400000" flipH="1">
            <a:off x="-540811" y="540813"/>
            <a:ext cx="5144737" cy="4063118"/>
          </a:xfrm>
          <a:prstGeom prst="rect">
            <a:avLst/>
          </a:prstGeom>
          <a:gradFill>
            <a:gsLst>
              <a:gs pos="0">
                <a:schemeClr val="bg1">
                  <a:alpha val="0"/>
                </a:schemeClr>
              </a:gs>
              <a:gs pos="61000">
                <a:schemeClr val="tx1">
                  <a:alpha val="70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sp>
        <p:nvSpPr>
          <p:cNvPr id="6" name="Title 5"/>
          <p:cNvSpPr>
            <a:spLocks noGrp="1"/>
          </p:cNvSpPr>
          <p:nvPr>
            <p:ph type="title"/>
          </p:nvPr>
        </p:nvSpPr>
        <p:spPr/>
        <p:txBody>
          <a:bodyPr/>
          <a:lstStyle/>
          <a:p>
            <a:r>
              <a:rPr lang="en-US" dirty="0"/>
              <a:t>Zurich ballroom</a:t>
            </a:r>
          </a:p>
        </p:txBody>
      </p:sp>
      <p:sp>
        <p:nvSpPr>
          <p:cNvPr id="8" name="Text Placeholder 7"/>
          <p:cNvSpPr>
            <a:spLocks noGrp="1"/>
          </p:cNvSpPr>
          <p:nvPr>
            <p:ph type="body" sz="quarter" idx="12"/>
          </p:nvPr>
        </p:nvSpPr>
        <p:spPr>
          <a:xfrm>
            <a:off x="457200" y="1135063"/>
            <a:ext cx="3112935" cy="2053409"/>
          </a:xfrm>
        </p:spPr>
        <p:txBody>
          <a:bodyPr/>
          <a:lstStyle/>
          <a:p>
            <a:r>
              <a:rPr lang="en-US" sz="1200" b="1" dirty="0"/>
              <a:t>Zurich Ballroom</a:t>
            </a:r>
          </a:p>
          <a:p>
            <a:r>
              <a:rPr lang="en-US" sz="1200" dirty="0"/>
              <a:t>The spacious Zurich ballroom (166 sq. m.) is located on the ground floor of the hotel. This column-free ballroom features natural daylight and offers a great opportunity for different kinds of events: conferences, seminars, trainings, presentations and private celebrations. The Zurich can be divided into two separate meeting rooms, Zurich I (64 sq. m.) and Zurich II (102 sq. m.)</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5010" y="4700909"/>
            <a:ext cx="2183474" cy="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799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813" b="7813"/>
          <a:stretch>
            <a:fillRect/>
          </a:stretch>
        </p:blipFill>
        <p:spPr/>
      </p:pic>
      <p:sp>
        <p:nvSpPr>
          <p:cNvPr id="7" name="Rechteck 1"/>
          <p:cNvSpPr/>
          <p:nvPr/>
        </p:nvSpPr>
        <p:spPr>
          <a:xfrm rot="5400000" flipH="1">
            <a:off x="-540811" y="540813"/>
            <a:ext cx="5144737" cy="4063118"/>
          </a:xfrm>
          <a:prstGeom prst="rect">
            <a:avLst/>
          </a:prstGeom>
          <a:gradFill>
            <a:gsLst>
              <a:gs pos="0">
                <a:schemeClr val="bg1">
                  <a:alpha val="0"/>
                </a:schemeClr>
              </a:gs>
              <a:gs pos="61000">
                <a:schemeClr val="tx1">
                  <a:alpha val="70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sp>
        <p:nvSpPr>
          <p:cNvPr id="6" name="Title 5"/>
          <p:cNvSpPr>
            <a:spLocks noGrp="1"/>
          </p:cNvSpPr>
          <p:nvPr>
            <p:ph type="title"/>
          </p:nvPr>
        </p:nvSpPr>
        <p:spPr/>
        <p:txBody>
          <a:bodyPr/>
          <a:lstStyle/>
          <a:p>
            <a:r>
              <a:rPr lang="en-US" dirty="0" err="1"/>
              <a:t>davos</a:t>
            </a:r>
            <a:r>
              <a:rPr lang="en-US" dirty="0"/>
              <a:t> ballroom ON THE 29TH FLOOR</a:t>
            </a:r>
          </a:p>
        </p:txBody>
      </p:sp>
      <p:sp>
        <p:nvSpPr>
          <p:cNvPr id="8" name="Text Placeholder 7"/>
          <p:cNvSpPr>
            <a:spLocks noGrp="1"/>
          </p:cNvSpPr>
          <p:nvPr>
            <p:ph type="body" sz="quarter" idx="12"/>
          </p:nvPr>
        </p:nvSpPr>
        <p:spPr>
          <a:xfrm>
            <a:off x="457201" y="1135063"/>
            <a:ext cx="3143624" cy="2792881"/>
          </a:xfrm>
        </p:spPr>
        <p:txBody>
          <a:bodyPr/>
          <a:lstStyle/>
          <a:p>
            <a:r>
              <a:rPr lang="en-US" sz="1200" b="1" dirty="0"/>
              <a:t>Davos Ballroom on the 29th floor</a:t>
            </a:r>
            <a:endParaRPr lang="en-US" sz="1200" dirty="0"/>
          </a:p>
          <a:p>
            <a:r>
              <a:rPr lang="en-US" sz="1200" dirty="0"/>
              <a:t>Surprise your guests with an event high above Moscow. The Davos ballroom, located on the 29th floor of the hotel, has a unique semicircular shape and offers breathtaking views of Moscow: from the Novospassky monastery to the Red Square and Kremlin. This fully equipped ballroom is an ideal choice for conferences, presentations and private events. The ballroom can be divided into two separate meeting rooms with the Davos I (74 sq. m.) and the Davos II (75 sq. m.)</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5010" y="4700909"/>
            <a:ext cx="2183474" cy="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725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SMW_City_Space_Bar_488890.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Rechteck 1"/>
          <p:cNvSpPr/>
          <p:nvPr/>
        </p:nvSpPr>
        <p:spPr>
          <a:xfrm>
            <a:off x="-6350" y="3774638"/>
            <a:ext cx="9144000" cy="1368862"/>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lIns="91434" tIns="45717" rIns="91434" bIns="45717" rtlCol="0" anchor="ctr"/>
          <a:lstStyle/>
          <a:p>
            <a:pPr algn="ctr"/>
            <a:endParaRPr lang="de-DE" dirty="0"/>
          </a:p>
        </p:txBody>
      </p:sp>
      <p:sp>
        <p:nvSpPr>
          <p:cNvPr id="4" name="Oval 3"/>
          <p:cNvSpPr/>
          <p:nvPr/>
        </p:nvSpPr>
        <p:spPr>
          <a:xfrm>
            <a:off x="2740822" y="458746"/>
            <a:ext cx="3796025" cy="3796025"/>
          </a:xfrm>
          <a:prstGeom prst="ellipse">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dirty="0"/>
          </a:p>
        </p:txBody>
      </p:sp>
      <p:sp>
        <p:nvSpPr>
          <p:cNvPr id="5" name="TextBox 4"/>
          <p:cNvSpPr txBox="1"/>
          <p:nvPr/>
        </p:nvSpPr>
        <p:spPr>
          <a:xfrm>
            <a:off x="3035399" y="1596606"/>
            <a:ext cx="3206871" cy="1566406"/>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RESTAURANTS</a:t>
            </a:r>
          </a:p>
          <a:p>
            <a:pPr algn="ctr">
              <a:lnSpc>
                <a:spcPts val="4000"/>
              </a:lnSpc>
            </a:pPr>
            <a:r>
              <a:rPr lang="en-US" sz="3600" kern="0" dirty="0">
                <a:solidFill>
                  <a:schemeClr val="tx1">
                    <a:lumMod val="65000"/>
                    <a:lumOff val="35000"/>
                  </a:schemeClr>
                </a:solidFill>
                <a:latin typeface="Century Gothic"/>
              </a:rPr>
              <a:t>&amp;</a:t>
            </a:r>
          </a:p>
          <a:p>
            <a:pPr algn="ctr">
              <a:lnSpc>
                <a:spcPts val="4000"/>
              </a:lnSpc>
            </a:pPr>
            <a:r>
              <a:rPr lang="en-US" sz="3600" kern="0" dirty="0">
                <a:solidFill>
                  <a:schemeClr val="tx1">
                    <a:lumMod val="65000"/>
                    <a:lumOff val="35000"/>
                  </a:schemeClr>
                </a:solidFill>
                <a:latin typeface="Century Gothic"/>
              </a:rPr>
              <a:t>BARS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652" y="4576755"/>
            <a:ext cx="2554366" cy="353043"/>
          </a:xfrm>
          <a:prstGeom prst="rect">
            <a:avLst/>
          </a:prstGeom>
        </p:spPr>
      </p:pic>
    </p:spTree>
    <p:extLst>
      <p:ext uri="{BB962C8B-B14F-4D97-AF65-F5344CB8AC3E}">
        <p14:creationId xmlns:p14="http://schemas.microsoft.com/office/powerpoint/2010/main" val="787911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6972" b="6972"/>
          <a:stretch>
            <a:fillRect/>
          </a:stretch>
        </p:blipFill>
        <p:spPr/>
      </p:pic>
      <p:sp>
        <p:nvSpPr>
          <p:cNvPr id="7" name="Title 6"/>
          <p:cNvSpPr>
            <a:spLocks noGrp="1"/>
          </p:cNvSpPr>
          <p:nvPr>
            <p:ph type="title"/>
          </p:nvPr>
        </p:nvSpPr>
        <p:spPr/>
        <p:txBody>
          <a:bodyPr/>
          <a:lstStyle/>
          <a:p>
            <a:r>
              <a:rPr lang="en-US" dirty="0"/>
              <a:t>Moscow’s Landmark Hotel</a:t>
            </a:r>
          </a:p>
        </p:txBody>
      </p:sp>
      <p:sp>
        <p:nvSpPr>
          <p:cNvPr id="12" name="Rectangle 11"/>
          <p:cNvSpPr/>
          <p:nvPr/>
        </p:nvSpPr>
        <p:spPr>
          <a:xfrm>
            <a:off x="442912" y="1447802"/>
            <a:ext cx="2769415" cy="2177993"/>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dirty="0">
              <a:solidFill>
                <a:prstClr val="white"/>
              </a:solidFill>
              <a:latin typeface="Calibri"/>
            </a:endParaRPr>
          </a:p>
        </p:txBody>
      </p:sp>
      <p:sp>
        <p:nvSpPr>
          <p:cNvPr id="9" name="TextBox 8"/>
          <p:cNvSpPr txBox="1"/>
          <p:nvPr/>
        </p:nvSpPr>
        <p:spPr>
          <a:xfrm>
            <a:off x="508883" y="1537617"/>
            <a:ext cx="2647785" cy="2004590"/>
          </a:xfrm>
          <a:prstGeom prst="rect">
            <a:avLst/>
          </a:prstGeom>
          <a:noFill/>
        </p:spPr>
        <p:txBody>
          <a:bodyPr wrap="square" lIns="0" tIns="0" rIns="0" bIns="0" rtlCol="0">
            <a:noAutofit/>
          </a:bodyPr>
          <a:lstStyle/>
          <a:p>
            <a:r>
              <a:rPr lang="en-US" sz="1400" dirty="0">
                <a:solidFill>
                  <a:prstClr val="black">
                    <a:lumMod val="65000"/>
                    <a:lumOff val="35000"/>
                  </a:prstClr>
                </a:solidFill>
                <a:latin typeface="Century Gothic" panose="020B0502020202020204" pitchFamily="34" charset="0"/>
              </a:rPr>
              <a:t>An award-winning luxury Swissôtel Krasnye Holmy</a:t>
            </a:r>
          </a:p>
          <a:p>
            <a:r>
              <a:rPr lang="en-US" sz="1400" dirty="0">
                <a:solidFill>
                  <a:prstClr val="black">
                    <a:lumMod val="65000"/>
                    <a:lumOff val="35000"/>
                  </a:prstClr>
                </a:solidFill>
                <a:latin typeface="Century Gothic" panose="020B0502020202020204" pitchFamily="34" charset="0"/>
              </a:rPr>
              <a:t>is a five-star hotel and truly a Moscow‘s landmark.</a:t>
            </a:r>
          </a:p>
          <a:p>
            <a:endParaRPr lang="en-US" sz="1400" dirty="0">
              <a:solidFill>
                <a:prstClr val="black">
                  <a:lumMod val="65000"/>
                  <a:lumOff val="35000"/>
                </a:prstClr>
              </a:solidFill>
              <a:latin typeface="Century Gothic" panose="020B0502020202020204" pitchFamily="34" charset="0"/>
            </a:endParaRPr>
          </a:p>
          <a:p>
            <a:r>
              <a:rPr lang="en-US" sz="1400" dirty="0">
                <a:solidFill>
                  <a:prstClr val="black">
                    <a:lumMod val="65000"/>
                    <a:lumOff val="35000"/>
                  </a:prstClr>
                </a:solidFill>
                <a:latin typeface="Century Gothic" panose="020B0502020202020204" pitchFamily="34" charset="0"/>
              </a:rPr>
              <a:t>Europe’s Leading </a:t>
            </a:r>
          </a:p>
          <a:p>
            <a:r>
              <a:rPr lang="en-US" sz="1400" dirty="0">
                <a:solidFill>
                  <a:prstClr val="black">
                    <a:lumMod val="65000"/>
                    <a:lumOff val="35000"/>
                  </a:prstClr>
                </a:solidFill>
                <a:latin typeface="Century Gothic" panose="020B0502020202020204" pitchFamily="34" charset="0"/>
              </a:rPr>
              <a:t>Luxury Business Hotel 2020 </a:t>
            </a:r>
          </a:p>
          <a:p>
            <a:r>
              <a:rPr lang="en-US" sz="1400" dirty="0">
                <a:solidFill>
                  <a:prstClr val="black">
                    <a:lumMod val="65000"/>
                    <a:lumOff val="35000"/>
                  </a:prstClr>
                </a:solidFill>
                <a:latin typeface="Century Gothic" panose="020B0502020202020204" pitchFamily="34" charset="0"/>
              </a:rPr>
              <a:t>by World Travel Awards</a:t>
            </a:r>
          </a:p>
        </p:txBody>
      </p:sp>
      <p:pic>
        <p:nvPicPr>
          <p:cNvPr id="14" name="Picture Placeholder 1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098" r="4098"/>
          <a:stretch>
            <a:fillRect/>
          </a:stretch>
        </p:blipFill>
        <p:spPr/>
      </p:pic>
      <p:pic>
        <p:nvPicPr>
          <p:cNvPr id="20" name="Picture Placeholder 19"/>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2055" b="2055"/>
          <a:stretch>
            <a:fillRect/>
          </a:stretch>
        </p:blipFill>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spTree>
    <p:extLst>
      <p:ext uri="{BB962C8B-B14F-4D97-AF65-F5344CB8AC3E}">
        <p14:creationId xmlns:p14="http://schemas.microsoft.com/office/powerpoint/2010/main" val="2700558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City space bar &amp; restaurant</a:t>
            </a:r>
          </a:p>
        </p:txBody>
      </p:sp>
      <p:sp>
        <p:nvSpPr>
          <p:cNvPr id="21" name="Rechteck 1"/>
          <p:cNvSpPr/>
          <p:nvPr/>
        </p:nvSpPr>
        <p:spPr>
          <a:xfrm>
            <a:off x="2987675" y="4416422"/>
            <a:ext cx="2791916" cy="328615"/>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de-DE" dirty="0">
              <a:solidFill>
                <a:prstClr val="black"/>
              </a:solidFill>
              <a:latin typeface="Calibri"/>
            </a:endParaRPr>
          </a:p>
        </p:txBody>
      </p:sp>
      <p:sp>
        <p:nvSpPr>
          <p:cNvPr id="5" name="TextBox 4"/>
          <p:cNvSpPr txBox="1"/>
          <p:nvPr/>
        </p:nvSpPr>
        <p:spPr>
          <a:xfrm>
            <a:off x="457200" y="2451610"/>
            <a:ext cx="2184701" cy="1065780"/>
          </a:xfrm>
          <a:prstGeom prst="rect">
            <a:avLst/>
          </a:prstGeom>
          <a:noFill/>
        </p:spPr>
        <p:txBody>
          <a:bodyPr wrap="square" lIns="0" tIns="0" rIns="0" bIns="0" rtlCol="0">
            <a:noAutofit/>
          </a:bodyPr>
          <a:lstStyle/>
          <a:p>
            <a:pPr defTabSz="457200">
              <a:lnSpc>
                <a:spcPts val="2200"/>
              </a:lnSpc>
            </a:pPr>
            <a:r>
              <a:rPr lang="en-GB" sz="3200" baseline="30000" dirty="0">
                <a:solidFill>
                  <a:prstClr val="white"/>
                </a:solidFill>
                <a:latin typeface="Century Gothic"/>
              </a:rPr>
              <a:t>“The most subtle scents produce the best fragrances.”</a:t>
            </a:r>
          </a:p>
        </p:txBody>
      </p:sp>
      <p:sp>
        <p:nvSpPr>
          <p:cNvPr id="24" name="Rectangle 23"/>
          <p:cNvSpPr/>
          <p:nvPr/>
        </p:nvSpPr>
        <p:spPr>
          <a:xfrm>
            <a:off x="457199" y="1154113"/>
            <a:ext cx="2433787" cy="359092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25" name="TextBox 24"/>
          <p:cNvSpPr txBox="1"/>
          <p:nvPr/>
        </p:nvSpPr>
        <p:spPr>
          <a:xfrm>
            <a:off x="613670" y="1338439"/>
            <a:ext cx="2198949" cy="3324925"/>
          </a:xfrm>
          <a:prstGeom prst="rect">
            <a:avLst/>
          </a:prstGeom>
          <a:noFill/>
        </p:spPr>
        <p:txBody>
          <a:bodyPr wrap="square" lIns="0" tIns="0" rIns="0" bIns="0" rtlCol="0">
            <a:noAutofit/>
          </a:bodyPr>
          <a:lstStyle/>
          <a:p>
            <a:r>
              <a:rPr lang="en-US" sz="1200" dirty="0">
                <a:solidFill>
                  <a:prstClr val="white"/>
                </a:solidFill>
                <a:latin typeface="Calibri Light" panose="020F0302020204030204" pitchFamily="34" charset="0"/>
              </a:rPr>
              <a:t>The trendy City Space Bar &amp; Restaurant, one of the world’s top ten bars, is the perfect place to sip a cocktail while enjoying amazing 360-degree exciting views of Moscow’s city center.</a:t>
            </a:r>
          </a:p>
          <a:p>
            <a:pPr marL="171450" indent="-171450">
              <a:buFont typeface="Arial" panose="020B0604020202020204" pitchFamily="34" charset="0"/>
              <a:buChar char="•"/>
            </a:pPr>
            <a:r>
              <a:rPr lang="en-US" sz="1200" dirty="0">
                <a:solidFill>
                  <a:prstClr val="white"/>
                </a:solidFill>
                <a:latin typeface="Calibri Light" panose="020F0302020204030204" pitchFamily="34" charset="0"/>
              </a:rPr>
              <a:t>One of the highest panoramic bars of Moscow (140 m)</a:t>
            </a:r>
          </a:p>
          <a:p>
            <a:pPr marL="171450" indent="-171450">
              <a:buFont typeface="Arial" panose="020B0604020202020204" pitchFamily="34" charset="0"/>
              <a:buChar char="•"/>
            </a:pPr>
            <a:r>
              <a:rPr lang="en-US" sz="1200" dirty="0">
                <a:solidFill>
                  <a:prstClr val="white"/>
                </a:solidFill>
                <a:latin typeface="Calibri Light" panose="020F0302020204030204" pitchFamily="34" charset="0"/>
              </a:rPr>
              <a:t>Offers breathtaking 360 degrees view of Moscow</a:t>
            </a:r>
          </a:p>
          <a:p>
            <a:pPr marL="171450" indent="-171450">
              <a:buFont typeface="Arial" panose="020B0604020202020204" pitchFamily="34" charset="0"/>
              <a:buChar char="•"/>
            </a:pPr>
            <a:r>
              <a:rPr lang="en-US" sz="1200" dirty="0">
                <a:solidFill>
                  <a:prstClr val="white"/>
                </a:solidFill>
                <a:latin typeface="Calibri Light" panose="020F0302020204030204" pitchFamily="34" charset="0"/>
              </a:rPr>
              <a:t>Unique for its variety of cocktails: cold or hot, classic or molecular</a:t>
            </a:r>
          </a:p>
          <a:p>
            <a:pPr marL="171450" indent="-171450">
              <a:buFont typeface="Arial" panose="020B0604020202020204" pitchFamily="34" charset="0"/>
              <a:buChar char="•"/>
            </a:pPr>
            <a:r>
              <a:rPr lang="en-US" sz="1200" dirty="0">
                <a:solidFill>
                  <a:prstClr val="white"/>
                </a:solidFill>
                <a:latin typeface="Calibri Light" panose="020F0302020204030204" pitchFamily="34" charset="0"/>
              </a:rPr>
              <a:t>Highly professional bartenders of City Space Bar &amp; Restaurant regularly win various bartender competitions and awards</a:t>
            </a:r>
          </a:p>
          <a:p>
            <a:pPr marL="171450" indent="-171450">
              <a:buFont typeface="Arial" panose="020B0604020202020204" pitchFamily="34" charset="0"/>
              <a:buChar char="•"/>
            </a:pPr>
            <a:r>
              <a:rPr lang="en-US" sz="1200" dirty="0">
                <a:solidFill>
                  <a:prstClr val="white"/>
                </a:solidFill>
                <a:latin typeface="Calibri Light" panose="020F0302020204030204" pitchFamily="34" charset="0"/>
              </a:rPr>
              <a:t>Features Pan Asian cuisine </a:t>
            </a:r>
          </a:p>
        </p:txBody>
      </p:sp>
      <p:sp>
        <p:nvSpPr>
          <p:cNvPr id="26" name="Rechteck 1"/>
          <p:cNvSpPr/>
          <p:nvPr/>
        </p:nvSpPr>
        <p:spPr>
          <a:xfrm>
            <a:off x="2987675" y="2574378"/>
            <a:ext cx="2791916" cy="328615"/>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57200"/>
            <a:endParaRPr lang="de-DE" dirty="0">
              <a:solidFill>
                <a:prstClr val="black"/>
              </a:solidFill>
              <a:latin typeface="Calibri"/>
            </a:endParaRPr>
          </a:p>
        </p:txBody>
      </p:sp>
      <p:sp>
        <p:nvSpPr>
          <p:cNvPr id="27" name="TextBox 26"/>
          <p:cNvSpPr txBox="1"/>
          <p:nvPr/>
        </p:nvSpPr>
        <p:spPr>
          <a:xfrm>
            <a:off x="3088914" y="2744355"/>
            <a:ext cx="1109713" cy="136178"/>
          </a:xfrm>
          <a:prstGeom prst="rect">
            <a:avLst/>
          </a:prstGeom>
          <a:noFill/>
        </p:spPr>
        <p:txBody>
          <a:bodyPr wrap="square" lIns="0" tIns="0" rIns="0" bIns="0" rtlCol="0">
            <a:noAutofit/>
          </a:bodyPr>
          <a:lstStyle/>
          <a:p>
            <a:pPr defTabSz="457200"/>
            <a:r>
              <a:rPr lang="en-US" sz="700" dirty="0">
                <a:solidFill>
                  <a:prstClr val="white"/>
                </a:solidFill>
                <a:latin typeface="Calibri Light"/>
              </a:rPr>
              <a:t>Lavender</a:t>
            </a:r>
          </a:p>
        </p:txBody>
      </p:sp>
      <p:sp>
        <p:nvSpPr>
          <p:cNvPr id="29" name="TextBox 28"/>
          <p:cNvSpPr txBox="1"/>
          <p:nvPr/>
        </p:nvSpPr>
        <p:spPr>
          <a:xfrm>
            <a:off x="3088914" y="4587090"/>
            <a:ext cx="1327305" cy="152551"/>
          </a:xfrm>
          <a:prstGeom prst="rect">
            <a:avLst/>
          </a:prstGeom>
          <a:noFill/>
        </p:spPr>
        <p:txBody>
          <a:bodyPr wrap="square" lIns="0" tIns="0" rIns="0" bIns="0" rtlCol="0">
            <a:noAutofit/>
          </a:bodyPr>
          <a:lstStyle/>
          <a:p>
            <a:pPr defTabSz="457200"/>
            <a:r>
              <a:rPr lang="en-US" sz="700" dirty="0">
                <a:solidFill>
                  <a:prstClr val="white"/>
                </a:solidFill>
                <a:latin typeface="Calibri Light"/>
              </a:rPr>
              <a:t>Cypress Bark</a:t>
            </a:r>
          </a:p>
        </p:txBody>
      </p:sp>
      <p:sp>
        <p:nvSpPr>
          <p:cNvPr id="31" name="TextBox 30"/>
          <p:cNvSpPr txBox="1"/>
          <p:nvPr/>
        </p:nvSpPr>
        <p:spPr>
          <a:xfrm>
            <a:off x="5982628" y="2727982"/>
            <a:ext cx="1327305" cy="152551"/>
          </a:xfrm>
          <a:prstGeom prst="rect">
            <a:avLst/>
          </a:prstGeom>
          <a:noFill/>
        </p:spPr>
        <p:txBody>
          <a:bodyPr wrap="square" lIns="0" tIns="0" rIns="0" bIns="0" rtlCol="0">
            <a:noAutofit/>
          </a:bodyPr>
          <a:lstStyle/>
          <a:p>
            <a:pPr defTabSz="457200"/>
            <a:r>
              <a:rPr lang="en-US" sz="700" dirty="0">
                <a:solidFill>
                  <a:prstClr val="white"/>
                </a:solidFill>
                <a:latin typeface="Calibri Light"/>
              </a:rPr>
              <a:t>Rosemary</a:t>
            </a:r>
          </a:p>
        </p:txBody>
      </p:sp>
      <p:sp>
        <p:nvSpPr>
          <p:cNvPr id="33" name="TextBox 32"/>
          <p:cNvSpPr txBox="1"/>
          <p:nvPr/>
        </p:nvSpPr>
        <p:spPr>
          <a:xfrm>
            <a:off x="5982628" y="4587090"/>
            <a:ext cx="1327305" cy="152551"/>
          </a:xfrm>
          <a:prstGeom prst="rect">
            <a:avLst/>
          </a:prstGeom>
          <a:noFill/>
        </p:spPr>
        <p:txBody>
          <a:bodyPr wrap="square" lIns="0" tIns="0" rIns="0" bIns="0" rtlCol="0">
            <a:noAutofit/>
          </a:bodyPr>
          <a:lstStyle/>
          <a:p>
            <a:pPr defTabSz="457200"/>
            <a:r>
              <a:rPr lang="en-US" sz="700" dirty="0">
                <a:solidFill>
                  <a:prstClr val="white"/>
                </a:solidFill>
                <a:latin typeface="Calibri Light"/>
              </a:rPr>
              <a:t>Spruce</a:t>
            </a:r>
          </a:p>
        </p:txBody>
      </p:sp>
      <p:pic>
        <p:nvPicPr>
          <p:cNvPr id="4" name="Picture Placeholder 3"/>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2930" b="2930"/>
          <a:stretch>
            <a:fillRect/>
          </a:stretch>
        </p:blipFill>
        <p:spPr/>
      </p:pic>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3136" b="3136"/>
          <a:stretch>
            <a:fillRect/>
          </a:stretch>
        </p:blipFill>
        <p:spPr/>
      </p:pic>
      <p:pic>
        <p:nvPicPr>
          <p:cNvPr id="11" name="Picture Placeholder 10"/>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3871" b="3871"/>
          <a:stretch>
            <a:fillRect/>
          </a:stretch>
        </p:blipFill>
        <p:spPr/>
      </p:pic>
      <p:pic>
        <p:nvPicPr>
          <p:cNvPr id="13" name="Picture Placeholder 12"/>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t="3196" b="3196"/>
          <a:stretch>
            <a:fillRect/>
          </a:stretch>
        </p:blipFill>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spTree>
    <p:extLst>
      <p:ext uri="{BB962C8B-B14F-4D97-AF65-F5344CB8AC3E}">
        <p14:creationId xmlns:p14="http://schemas.microsoft.com/office/powerpoint/2010/main" val="1235871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Award-winning bar</a:t>
            </a:r>
          </a:p>
        </p:txBody>
      </p:sp>
      <p:sp>
        <p:nvSpPr>
          <p:cNvPr id="5" name="TextBox 4"/>
          <p:cNvSpPr txBox="1"/>
          <p:nvPr/>
        </p:nvSpPr>
        <p:spPr>
          <a:xfrm>
            <a:off x="457200" y="2451610"/>
            <a:ext cx="2184701" cy="1065780"/>
          </a:xfrm>
          <a:prstGeom prst="rect">
            <a:avLst/>
          </a:prstGeom>
          <a:noFill/>
        </p:spPr>
        <p:txBody>
          <a:bodyPr wrap="square" lIns="0" tIns="0" rIns="0" bIns="0" rtlCol="0">
            <a:noAutofit/>
          </a:bodyPr>
          <a:lstStyle/>
          <a:p>
            <a:pPr defTabSz="457200">
              <a:lnSpc>
                <a:spcPts val="2200"/>
              </a:lnSpc>
            </a:pPr>
            <a:r>
              <a:rPr lang="en-GB" sz="3200" baseline="30000" dirty="0">
                <a:solidFill>
                  <a:prstClr val="white"/>
                </a:solidFill>
                <a:latin typeface="Century Gothic"/>
              </a:rPr>
              <a:t>“The most subtle scents produce the best fragrances.”</a:t>
            </a:r>
          </a:p>
        </p:txBody>
      </p:sp>
      <p:sp>
        <p:nvSpPr>
          <p:cNvPr id="6" name="Content Placeholder 3"/>
          <p:cNvSpPr txBox="1">
            <a:spLocks/>
          </p:cNvSpPr>
          <p:nvPr/>
        </p:nvSpPr>
        <p:spPr>
          <a:xfrm>
            <a:off x="548639" y="1135504"/>
            <a:ext cx="4993420" cy="3697992"/>
          </a:xfrm>
          <a:prstGeom prst="rect">
            <a:avLst/>
          </a:prstGeom>
        </p:spPr>
        <p:txBody>
          <a:bodyPr lIns="0" tIns="0" rIns="0" bIns="0">
            <a:noAutofit/>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100" dirty="0">
                <a:latin typeface="Century Gothic" panose="020B0502020202020204" pitchFamily="34" charset="0"/>
              </a:rPr>
              <a:t>Bar of the year 2018 (Luxury Travel Guide Awards)</a:t>
            </a:r>
          </a:p>
          <a:p>
            <a:pPr marL="171450" indent="-171450">
              <a:buFont typeface="Arial" panose="020B0604020202020204" pitchFamily="34" charset="0"/>
              <a:buChar char="•"/>
            </a:pPr>
            <a:r>
              <a:rPr lang="en-US" sz="1100" dirty="0">
                <a:latin typeface="Century Gothic" panose="020B0502020202020204" pitchFamily="34" charset="0"/>
              </a:rPr>
              <a:t>The Best Bartender of Russia 2018 by Calvados Nouvelle Vogue International Trophies (</a:t>
            </a:r>
            <a:r>
              <a:rPr lang="en-US" sz="1100" dirty="0" err="1">
                <a:latin typeface="Century Gothic" panose="020B0502020202020204" pitchFamily="34" charset="0"/>
              </a:rPr>
              <a:t>Artur</a:t>
            </a:r>
            <a:r>
              <a:rPr lang="en-US" sz="1100" dirty="0">
                <a:latin typeface="Century Gothic" panose="020B0502020202020204" pitchFamily="34" charset="0"/>
              </a:rPr>
              <a:t> </a:t>
            </a:r>
            <a:r>
              <a:rPr lang="en-US" sz="1100" dirty="0" err="1">
                <a:latin typeface="Century Gothic" panose="020B0502020202020204" pitchFamily="34" charset="0"/>
              </a:rPr>
              <a:t>Dronov</a:t>
            </a:r>
            <a:r>
              <a:rPr lang="en-US" sz="1100" dirty="0">
                <a:latin typeface="Century Gothic" panose="020B0502020202020204" pitchFamily="34" charset="0"/>
              </a:rPr>
              <a:t>)</a:t>
            </a:r>
          </a:p>
          <a:p>
            <a:pPr marL="171450" indent="-171450">
              <a:buFont typeface="Arial" panose="020B0604020202020204" pitchFamily="34" charset="0"/>
              <a:buChar char="•"/>
            </a:pPr>
            <a:r>
              <a:rPr lang="en-US" sz="1100" dirty="0">
                <a:latin typeface="Century Gothic" panose="020B0502020202020204" pitchFamily="34" charset="0"/>
              </a:rPr>
              <a:t>The Best Bartender of Russia 2016 according to the World Cocktail Championship and Ultimate </a:t>
            </a:r>
            <a:r>
              <a:rPr lang="en-US" sz="1100" dirty="0" err="1">
                <a:latin typeface="Century Gothic" panose="020B0502020202020204" pitchFamily="34" charset="0"/>
              </a:rPr>
              <a:t>Monin</a:t>
            </a:r>
            <a:r>
              <a:rPr lang="en-US" sz="1100" dirty="0">
                <a:latin typeface="Century Gothic" panose="020B0502020202020204" pitchFamily="34" charset="0"/>
              </a:rPr>
              <a:t> Cup (Nikita </a:t>
            </a:r>
            <a:r>
              <a:rPr lang="en-US" sz="1100" dirty="0" err="1">
                <a:latin typeface="Century Gothic" panose="020B0502020202020204" pitchFamily="34" charset="0"/>
              </a:rPr>
              <a:t>Khlopyanov</a:t>
            </a:r>
            <a:r>
              <a:rPr lang="en-US" sz="1100" dirty="0">
                <a:latin typeface="Century Gothic" panose="020B0502020202020204" pitchFamily="34" charset="0"/>
              </a:rPr>
              <a:t>)</a:t>
            </a:r>
          </a:p>
          <a:p>
            <a:pPr marL="171450" indent="-171450">
              <a:buFont typeface="Arial" panose="020B0604020202020204" pitchFamily="34" charset="0"/>
              <a:buChar char="•"/>
            </a:pPr>
            <a:r>
              <a:rPr lang="en-US" sz="1100" dirty="0">
                <a:latin typeface="Century Gothic" panose="020B0502020202020204" pitchFamily="34" charset="0"/>
              </a:rPr>
              <a:t>The Best Bartender of Russia 2017 by Calvados Nouvelle Vogue International Trophies (Nikita </a:t>
            </a:r>
            <a:r>
              <a:rPr lang="en-US" sz="1100" dirty="0" err="1">
                <a:latin typeface="Century Gothic" panose="020B0502020202020204" pitchFamily="34" charset="0"/>
              </a:rPr>
              <a:t>Khlopyanov</a:t>
            </a:r>
            <a:r>
              <a:rPr lang="en-US" sz="1100" dirty="0">
                <a:latin typeface="Century Gothic" panose="020B0502020202020204" pitchFamily="34" charset="0"/>
              </a:rPr>
              <a:t>)</a:t>
            </a:r>
          </a:p>
          <a:p>
            <a:pPr marL="171450" indent="-171450">
              <a:buFont typeface="Arial" panose="020B0604020202020204" pitchFamily="34" charset="0"/>
              <a:buChar char="•"/>
            </a:pPr>
            <a:r>
              <a:rPr lang="en-US" sz="1100" dirty="0">
                <a:latin typeface="Century Gothic" panose="020B0502020202020204" pitchFamily="34" charset="0"/>
              </a:rPr>
              <a:t>The winner of Neon Shaker Awards 2016 (Nikita </a:t>
            </a:r>
            <a:r>
              <a:rPr lang="en-US" sz="1100" dirty="0" err="1">
                <a:latin typeface="Century Gothic" panose="020B0502020202020204" pitchFamily="34" charset="0"/>
              </a:rPr>
              <a:t>Khlopyanov</a:t>
            </a:r>
            <a:r>
              <a:rPr lang="en-US" sz="1100" dirty="0">
                <a:latin typeface="Century Gothic" panose="020B0502020202020204" pitchFamily="34" charset="0"/>
              </a:rPr>
              <a:t>)</a:t>
            </a:r>
          </a:p>
          <a:p>
            <a:pPr marL="171450" indent="-171450">
              <a:buFont typeface="Arial" panose="020B0604020202020204" pitchFamily="34" charset="0"/>
              <a:buChar char="•"/>
            </a:pPr>
            <a:r>
              <a:rPr lang="en-US" sz="1100" dirty="0">
                <a:latin typeface="Century Gothic" panose="020B0502020202020204" pitchFamily="34" charset="0"/>
              </a:rPr>
              <a:t>The Best Mixologist of the Year 2016 (Nikita </a:t>
            </a:r>
            <a:r>
              <a:rPr lang="en-US" sz="1100" dirty="0" err="1">
                <a:latin typeface="Century Gothic" panose="020B0502020202020204" pitchFamily="34" charset="0"/>
              </a:rPr>
              <a:t>Khlopyanov</a:t>
            </a:r>
            <a:r>
              <a:rPr lang="en-US" sz="1100" dirty="0">
                <a:latin typeface="Century Gothic" panose="020B0502020202020204" pitchFamily="34" charset="0"/>
              </a:rPr>
              <a:t>)</a:t>
            </a:r>
          </a:p>
          <a:p>
            <a:pPr marL="171450" indent="-171450">
              <a:buFont typeface="Arial" panose="020B0604020202020204" pitchFamily="34" charset="0"/>
              <a:buChar char="•"/>
            </a:pPr>
            <a:r>
              <a:rPr lang="en-US" sz="1100" dirty="0">
                <a:latin typeface="Century Gothic" panose="020B0502020202020204" pitchFamily="34" charset="0"/>
              </a:rPr>
              <a:t>City Space Bar &amp; Restaurant - Best Hotel Bar 2016 (Bar Proof Award)</a:t>
            </a:r>
          </a:p>
          <a:p>
            <a:pPr marL="171450" indent="-171450">
              <a:buFont typeface="Arial" panose="020B0604020202020204" pitchFamily="34" charset="0"/>
              <a:buChar char="•"/>
            </a:pPr>
            <a:r>
              <a:rPr lang="en-US" sz="1100" dirty="0">
                <a:latin typeface="Century Gothic" panose="020B0502020202020204" pitchFamily="34" charset="0"/>
              </a:rPr>
              <a:t>Best Bartender 2012 - Diageo World Class (Andrey </a:t>
            </a:r>
            <a:r>
              <a:rPr lang="en-US" sz="1100" dirty="0" err="1">
                <a:latin typeface="Century Gothic" panose="020B0502020202020204" pitchFamily="34" charset="0"/>
              </a:rPr>
              <a:t>Zastavnyuk</a:t>
            </a:r>
            <a:r>
              <a:rPr lang="en-US" sz="1100" dirty="0">
                <a:latin typeface="Century Gothic" panose="020B0502020202020204" pitchFamily="34" charset="0"/>
              </a:rPr>
              <a:t>)</a:t>
            </a:r>
          </a:p>
          <a:p>
            <a:pPr marL="171450" indent="-171450">
              <a:buFont typeface="Arial" panose="020B0604020202020204" pitchFamily="34" charset="0"/>
              <a:buChar char="•"/>
            </a:pPr>
            <a:r>
              <a:rPr lang="en-US" sz="1100" dirty="0">
                <a:latin typeface="Century Gothic" panose="020B0502020202020204" pitchFamily="34" charset="0"/>
              </a:rPr>
              <a:t>City Space – included into the list “The 2011 World’s 50 Best Bars”</a:t>
            </a:r>
          </a:p>
          <a:p>
            <a:pPr marL="171450" indent="-171450">
              <a:buFont typeface="Arial" panose="020B0604020202020204" pitchFamily="34" charset="0"/>
              <a:buChar char="•"/>
            </a:pPr>
            <a:r>
              <a:rPr lang="en-US" sz="1100" dirty="0">
                <a:latin typeface="Century Gothic" panose="020B0502020202020204" pitchFamily="34" charset="0"/>
              </a:rPr>
              <a:t>City Space Bar &amp; Lounge – Bar of The Year Moscow Out, Russia Today TV channel 2010</a:t>
            </a:r>
          </a:p>
          <a:p>
            <a:pPr marL="171450" indent="-171450">
              <a:buFont typeface="Arial" panose="020B0604020202020204" pitchFamily="34" charset="0"/>
              <a:buChar char="•"/>
            </a:pPr>
            <a:r>
              <a:rPr lang="en-US" sz="1100" dirty="0">
                <a:latin typeface="Century Gothic" panose="020B0502020202020204" pitchFamily="34" charset="0"/>
              </a:rPr>
              <a:t>City Space Bar &amp; Lounge – World’s Top Ten Bar Bartender’s Guide 2008</a:t>
            </a:r>
          </a:p>
          <a:p>
            <a:r>
              <a:rPr lang="en-US" sz="1100" dirty="0">
                <a:latin typeface="Century Gothic" panose="020B0502020202020204" pitchFamily="34" charset="0"/>
              </a:rPr>
              <a:t> </a:t>
            </a:r>
          </a:p>
        </p:txBody>
      </p:sp>
      <p:pic>
        <p:nvPicPr>
          <p:cNvPr id="7" name="Picture Placeholder 10"/>
          <p:cNvPicPr>
            <a:picLocks noGrp="1" noChangeAspect="1"/>
          </p:cNvPicPr>
          <p:nvPr>
            <p:ph type="pic" sz="quarter" idx="21"/>
          </p:nvPr>
        </p:nvPicPr>
        <p:blipFill>
          <a:blip r:embed="rId2">
            <a:extLst>
              <a:ext uri="{28A0092B-C50C-407E-A947-70E740481C1C}">
                <a14:useLocalDpi xmlns:a14="http://schemas.microsoft.com/office/drawing/2010/main" val="0"/>
              </a:ext>
            </a:extLst>
          </a:blip>
          <a:stretch>
            <a:fillRect/>
          </a:stretch>
        </p:blipFill>
        <p:spPr>
          <a:xfrm>
            <a:off x="5680071" y="714983"/>
            <a:ext cx="2774923" cy="1849949"/>
          </a:xfrm>
        </p:spPr>
      </p:pic>
      <p:pic>
        <p:nvPicPr>
          <p:cNvPr id="8" name="Picture Placeholder 10"/>
          <p:cNvPicPr>
            <a:picLocks noGrp="1" noChangeAspect="1"/>
          </p:cNvPicPr>
          <p:nvPr>
            <p:ph type="pic" sz="quarter" idx="21"/>
          </p:nvPr>
        </p:nvPicPr>
        <p:blipFill>
          <a:blip r:embed="rId3">
            <a:extLst>
              <a:ext uri="{28A0092B-C50C-407E-A947-70E740481C1C}">
                <a14:useLocalDpi xmlns:a14="http://schemas.microsoft.com/office/drawing/2010/main" val="0"/>
              </a:ext>
            </a:extLst>
          </a:blip>
          <a:stretch>
            <a:fillRect/>
          </a:stretch>
        </p:blipFill>
        <p:spPr>
          <a:xfrm>
            <a:off x="5661328" y="2674344"/>
            <a:ext cx="2807444" cy="1931784"/>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spTree>
    <p:extLst>
      <p:ext uri="{BB962C8B-B14F-4D97-AF65-F5344CB8AC3E}">
        <p14:creationId xmlns:p14="http://schemas.microsoft.com/office/powerpoint/2010/main" val="3662955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6" name="Rechteck 1"/>
          <p:cNvSpPr/>
          <p:nvPr/>
        </p:nvSpPr>
        <p:spPr>
          <a:xfrm>
            <a:off x="-6350" y="3774638"/>
            <a:ext cx="9144000" cy="1368862"/>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sp>
        <p:nvSpPr>
          <p:cNvPr id="15" name="Oval 14"/>
          <p:cNvSpPr/>
          <p:nvPr/>
        </p:nvSpPr>
        <p:spPr>
          <a:xfrm>
            <a:off x="450850" y="673427"/>
            <a:ext cx="4114800" cy="3994711"/>
          </a:xfrm>
          <a:prstGeom prst="ellipse">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p:cNvSpPr txBox="1"/>
          <p:nvPr/>
        </p:nvSpPr>
        <p:spPr>
          <a:xfrm>
            <a:off x="904815" y="925450"/>
            <a:ext cx="3206871" cy="1062752"/>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Acapella</a:t>
            </a:r>
          </a:p>
        </p:txBody>
      </p:sp>
      <p:sp>
        <p:nvSpPr>
          <p:cNvPr id="8" name="Text Placeholder 5"/>
          <p:cNvSpPr txBox="1">
            <a:spLocks/>
          </p:cNvSpPr>
          <p:nvPr/>
        </p:nvSpPr>
        <p:spPr>
          <a:xfrm>
            <a:off x="723568" y="1798139"/>
            <a:ext cx="3601941" cy="2288834"/>
          </a:xfrm>
          <a:prstGeom prst="rect">
            <a:avLst/>
          </a:prstGeom>
        </p:spPr>
        <p:txBody>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200" dirty="0">
                <a:latin typeface="Century Gothic" panose="020B0502020202020204" pitchFamily="34" charset="0"/>
              </a:rPr>
              <a:t>Elegant “Acapella” Restaurant &amp; Lounge located on the 2nd floor is the main restaurant in Swissotel Krasnye Holmy. </a:t>
            </a:r>
          </a:p>
          <a:p>
            <a:pPr algn="ctr"/>
            <a:r>
              <a:rPr lang="en-US" sz="1200" dirty="0">
                <a:latin typeface="Century Gothic" panose="020B0502020202020204" pitchFamily="34" charset="0"/>
              </a:rPr>
              <a:t>The restaurant offers contemporary international cuisine, focusing on local, eco-friendly, organic and seasonal produce using modern cooking techniques.</a:t>
            </a:r>
          </a:p>
          <a:p>
            <a:pPr algn="ctr"/>
            <a:r>
              <a:rPr lang="en-US" sz="1200" dirty="0">
                <a:latin typeface="Century Gothic" panose="020B0502020202020204" pitchFamily="34" charset="0"/>
              </a:rPr>
              <a:t>Exuding style and personality it is an ideal place for breakfast, lunch or dinner and also for a business or private get-together.</a:t>
            </a:r>
          </a:p>
        </p:txBody>
      </p:sp>
      <p:pic>
        <p:nvPicPr>
          <p:cNvPr id="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7546" y="4605493"/>
            <a:ext cx="2183474" cy="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29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SMW Lobby_488887_standard.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Rechteck 1"/>
          <p:cNvSpPr/>
          <p:nvPr/>
        </p:nvSpPr>
        <p:spPr>
          <a:xfrm>
            <a:off x="-6350" y="3774638"/>
            <a:ext cx="9144000" cy="1368862"/>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lIns="91434" tIns="45717" rIns="91434" bIns="45717" rtlCol="0" anchor="ctr"/>
          <a:lstStyle/>
          <a:p>
            <a:pPr algn="ctr"/>
            <a:endParaRPr lang="de-DE" dirty="0"/>
          </a:p>
        </p:txBody>
      </p:sp>
      <p:sp>
        <p:nvSpPr>
          <p:cNvPr id="4" name="Oval 3"/>
          <p:cNvSpPr/>
          <p:nvPr/>
        </p:nvSpPr>
        <p:spPr>
          <a:xfrm>
            <a:off x="450853" y="673432"/>
            <a:ext cx="3796025" cy="3796025"/>
          </a:xfrm>
          <a:prstGeom prst="ellipse">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dirty="0"/>
          </a:p>
        </p:txBody>
      </p:sp>
      <p:sp>
        <p:nvSpPr>
          <p:cNvPr id="9" name="Text Placeholder 5"/>
          <p:cNvSpPr txBox="1">
            <a:spLocks/>
          </p:cNvSpPr>
          <p:nvPr/>
        </p:nvSpPr>
        <p:spPr>
          <a:xfrm>
            <a:off x="450853" y="1189611"/>
            <a:ext cx="3715629" cy="2652348"/>
          </a:xfrm>
          <a:prstGeom prst="rect">
            <a:avLst/>
          </a:prstGeom>
        </p:spPr>
        <p:txBody>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600" dirty="0">
                <a:latin typeface="Century Gothic"/>
              </a:rPr>
              <a:t>Lightbar</a:t>
            </a:r>
            <a:endParaRPr lang="ru-RU" sz="3600" dirty="0">
              <a:latin typeface="Century Gothic"/>
            </a:endParaRPr>
          </a:p>
          <a:p>
            <a:pPr algn="ctr"/>
            <a:r>
              <a:rPr lang="en-US" sz="1200" dirty="0">
                <a:latin typeface="Century Gothic" panose="020B0502020202020204" pitchFamily="34" charset="0"/>
              </a:rPr>
              <a:t>Lightbar provides the perfect atmosphere for an informal get-together, an afternoon tea or simply for enjoying a glass of your favourite wine. Located at the lobby level, Lightbar is flooded with natural daylight and discreetly lit in the evening, a perfect combination for a warm and soothing ambience. Enjoy light meals, beverages and coffee or tea with a perfect choice of freshly baked cakes and pastries from Swissotel Krasnye Holmy, Moscow’s pastry chef.</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7546" y="4605493"/>
            <a:ext cx="2183474" cy="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526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3" b="7833"/>
          <a:stretch>
            <a:fillRect/>
          </a:stretch>
        </p:blipFill>
        <p:spPr/>
      </p:pic>
      <p:sp>
        <p:nvSpPr>
          <p:cNvPr id="15" name="Oval 14"/>
          <p:cNvSpPr/>
          <p:nvPr/>
        </p:nvSpPr>
        <p:spPr>
          <a:xfrm>
            <a:off x="2667637" y="673429"/>
            <a:ext cx="3796025" cy="3796025"/>
          </a:xfrm>
          <a:prstGeom prst="ellipse">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TextBox 15"/>
          <p:cNvSpPr txBox="1"/>
          <p:nvPr/>
        </p:nvSpPr>
        <p:spPr>
          <a:xfrm>
            <a:off x="2962213" y="1622064"/>
            <a:ext cx="3206871" cy="1685677"/>
          </a:xfrm>
          <a:prstGeom prst="rect">
            <a:avLst/>
          </a:prstGeom>
          <a:noFill/>
        </p:spPr>
        <p:txBody>
          <a:bodyPr wrap="square" lIns="0" tIns="0" rIns="0" bIns="0" rtlCol="0" anchor="ctr" anchorCtr="0">
            <a:noAutofit/>
          </a:bodyPr>
          <a:lstStyle/>
          <a:p>
            <a:pPr algn="ctr">
              <a:lnSpc>
                <a:spcPts val="4000"/>
              </a:lnSpc>
            </a:pPr>
            <a:r>
              <a:rPr lang="en-US" sz="3600" kern="0" dirty="0">
                <a:solidFill>
                  <a:schemeClr val="tx1">
                    <a:lumMod val="65000"/>
                    <a:lumOff val="35000"/>
                  </a:schemeClr>
                </a:solidFill>
                <a:latin typeface="Century Gothic"/>
              </a:rPr>
              <a:t>PÜROVEL </a:t>
            </a:r>
          </a:p>
          <a:p>
            <a:pPr algn="ctr">
              <a:lnSpc>
                <a:spcPts val="4000"/>
              </a:lnSpc>
            </a:pPr>
            <a:r>
              <a:rPr lang="en-US" sz="3600" kern="0" dirty="0">
                <a:solidFill>
                  <a:schemeClr val="tx1">
                    <a:lumMod val="65000"/>
                    <a:lumOff val="35000"/>
                  </a:schemeClr>
                </a:solidFill>
                <a:latin typeface="Century Gothic"/>
              </a:rPr>
              <a:t>SPA &amp; SPORT</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466" y="4576755"/>
            <a:ext cx="2554366" cy="353043"/>
          </a:xfrm>
          <a:prstGeom prst="rect">
            <a:avLst/>
          </a:prstGeom>
        </p:spPr>
      </p:pic>
    </p:spTree>
    <p:extLst>
      <p:ext uri="{BB962C8B-B14F-4D97-AF65-F5344CB8AC3E}">
        <p14:creationId xmlns:p14="http://schemas.microsoft.com/office/powerpoint/2010/main" val="158133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PÜROVEL Spa &amp; sport</a:t>
            </a:r>
          </a:p>
        </p:txBody>
      </p:sp>
      <p:sp>
        <p:nvSpPr>
          <p:cNvPr id="10" name="Text Placeholder 9"/>
          <p:cNvSpPr>
            <a:spLocks noGrp="1"/>
          </p:cNvSpPr>
          <p:nvPr>
            <p:ph type="body" sz="quarter" idx="10"/>
          </p:nvPr>
        </p:nvSpPr>
        <p:spPr>
          <a:xfrm>
            <a:off x="428183" y="983987"/>
            <a:ext cx="4693644" cy="1496820"/>
          </a:xfrm>
        </p:spPr>
        <p:txBody>
          <a:bodyPr/>
          <a:lstStyle/>
          <a:p>
            <a:pPr algn="just">
              <a:spcBef>
                <a:spcPct val="0"/>
              </a:spcBef>
              <a:defRPr/>
            </a:pPr>
            <a:r>
              <a:rPr lang="en-US" sz="1200" dirty="0">
                <a:latin typeface="Century Gothic" panose="020B0502020202020204" pitchFamily="34" charset="0"/>
              </a:rPr>
              <a:t>Pürovel Spa &amp; Sport provides a Swiss-inspired solution to healthy living for everyone.</a:t>
            </a:r>
          </a:p>
          <a:p>
            <a:pPr algn="just">
              <a:spcBef>
                <a:spcPct val="0"/>
              </a:spcBef>
              <a:defRPr/>
            </a:pPr>
            <a:r>
              <a:rPr lang="en-US" sz="1200" dirty="0">
                <a:latin typeface="Century Gothic" panose="020B0502020202020204" pitchFamily="34" charset="0"/>
              </a:rPr>
              <a:t>Pürovel spa treatments use essential oils organically produced in Switzerland.</a:t>
            </a:r>
          </a:p>
          <a:p>
            <a:pPr algn="just">
              <a:spcBef>
                <a:spcPct val="0"/>
              </a:spcBef>
              <a:defRPr/>
            </a:pPr>
            <a:r>
              <a:rPr lang="en-US" sz="1200" dirty="0">
                <a:latin typeface="Century Gothic" panose="020B0502020202020204" pitchFamily="34" charset="0"/>
              </a:rPr>
              <a:t>Located on the 3rd floor of Swissotel Krasnye Holmy Moscow.</a:t>
            </a:r>
          </a:p>
          <a:p>
            <a:endParaRPr lang="en-US" sz="1400" dirty="0">
              <a:latin typeface="Century Gothic" panose="020B0502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46" y="4843535"/>
            <a:ext cx="3029373" cy="244901"/>
          </a:xfrm>
          <a:prstGeom prst="rect">
            <a:avLst/>
          </a:prstGeom>
        </p:spPr>
      </p:pic>
      <p:sp>
        <p:nvSpPr>
          <p:cNvPr id="3" name="Rectangle 2"/>
          <p:cNvSpPr/>
          <p:nvPr/>
        </p:nvSpPr>
        <p:spPr>
          <a:xfrm>
            <a:off x="409492" y="2557810"/>
            <a:ext cx="4599829" cy="1569660"/>
          </a:xfrm>
          <a:prstGeom prst="rect">
            <a:avLst/>
          </a:prstGeom>
        </p:spPr>
        <p:txBody>
          <a:bodyPr wrap="square">
            <a:spAutoFit/>
          </a:bodyPr>
          <a:lstStyle/>
          <a:p>
            <a:pPr>
              <a:defRPr/>
            </a:pPr>
            <a:r>
              <a:rPr lang="en-US" sz="1200" b="1" dirty="0">
                <a:solidFill>
                  <a:srgbClr val="5F6062"/>
                </a:solidFill>
                <a:latin typeface="Century Gothic" panose="020B0502020202020204" pitchFamily="34" charset="0"/>
                <a:ea typeface="Verdana" pitchFamily="34" charset="0"/>
                <a:cs typeface="Verdana" pitchFamily="34" charset="0"/>
              </a:rPr>
              <a:t>Facilities</a:t>
            </a:r>
            <a:r>
              <a:rPr lang="en-US" sz="1200" dirty="0">
                <a:solidFill>
                  <a:srgbClr val="5F6062"/>
                </a:solidFill>
                <a:latin typeface="Century Gothic" panose="020B0502020202020204" pitchFamily="34" charset="0"/>
                <a:ea typeface="Verdana" pitchFamily="34" charset="0"/>
                <a:cs typeface="Verdana" pitchFamily="34" charset="0"/>
              </a:rPr>
              <a:t>:</a:t>
            </a: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Spa with Swiss Cosmetics</a:t>
            </a:r>
            <a:endParaRPr lang="ru-RU" sz="1200" dirty="0">
              <a:solidFill>
                <a:srgbClr val="5F6062"/>
              </a:solidFill>
              <a:latin typeface="Century Gothic" panose="020B0502020202020204" pitchFamily="34" charset="0"/>
              <a:ea typeface="Verdana" pitchFamily="34" charset="0"/>
              <a:cs typeface="Verdana" pitchFamily="34" charset="0"/>
            </a:endParaRP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Swimming pool</a:t>
            </a:r>
            <a:endParaRPr lang="ru-RU" sz="1200" dirty="0">
              <a:solidFill>
                <a:srgbClr val="5F6062"/>
              </a:solidFill>
              <a:latin typeface="Century Gothic" panose="020B0502020202020204" pitchFamily="34" charset="0"/>
              <a:ea typeface="Verdana" pitchFamily="34" charset="0"/>
              <a:cs typeface="Verdana" pitchFamily="34" charset="0"/>
            </a:endParaRP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Gym</a:t>
            </a:r>
            <a:endParaRPr lang="ru-RU" sz="1200" dirty="0">
              <a:solidFill>
                <a:srgbClr val="5F6062"/>
              </a:solidFill>
              <a:latin typeface="Century Gothic" panose="020B0502020202020204" pitchFamily="34" charset="0"/>
              <a:ea typeface="Verdana" pitchFamily="34" charset="0"/>
              <a:cs typeface="Verdana" pitchFamily="34" charset="0"/>
            </a:endParaRP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Sauna</a:t>
            </a:r>
            <a:endParaRPr lang="ru-RU" sz="1200" dirty="0">
              <a:solidFill>
                <a:srgbClr val="5F6062"/>
              </a:solidFill>
              <a:latin typeface="Century Gothic" panose="020B0502020202020204" pitchFamily="34" charset="0"/>
              <a:ea typeface="Verdana" pitchFamily="34" charset="0"/>
              <a:cs typeface="Verdana" pitchFamily="34" charset="0"/>
            </a:endParaRP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Jacuzzi</a:t>
            </a: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Spa treatments and massages</a:t>
            </a:r>
          </a:p>
          <a:p>
            <a:pPr marL="285750" indent="-285750">
              <a:buFont typeface="Arial" panose="020B0604020202020204" pitchFamily="34" charset="0"/>
              <a:buChar char="•"/>
              <a:defRPr/>
            </a:pPr>
            <a:r>
              <a:rPr lang="en-US" sz="1200" dirty="0">
                <a:solidFill>
                  <a:srgbClr val="5F6062"/>
                </a:solidFill>
                <a:latin typeface="Century Gothic" panose="020B0502020202020204" pitchFamily="34" charset="0"/>
                <a:ea typeface="Verdana" pitchFamily="34" charset="0"/>
                <a:cs typeface="Verdana" pitchFamily="34" charset="0"/>
              </a:rPr>
              <a:t>Manicure and pedicure salon</a:t>
            </a:r>
            <a:endParaRPr lang="de-CH" sz="1200" dirty="0">
              <a:latin typeface="Century Gothic" panose="020B0502020202020204" pitchFamily="34" charset="0"/>
              <a:ea typeface="Verdana" pitchFamily="34" charset="0"/>
              <a:cs typeface="Verdana"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7951"/>
            <a:ext cx="3429000" cy="5143500"/>
          </a:xfrm>
          <a:prstGeom prst="rect">
            <a:avLst/>
          </a:prstGeom>
        </p:spPr>
      </p:pic>
    </p:spTree>
    <p:extLst>
      <p:ext uri="{BB962C8B-B14F-4D97-AF65-F5344CB8AC3E}">
        <p14:creationId xmlns:p14="http://schemas.microsoft.com/office/powerpoint/2010/main" val="4287617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6348" y="330072"/>
            <a:ext cx="7999012" cy="997796"/>
          </a:xfrm>
          <a:prstGeom prst="rect">
            <a:avLst/>
          </a:prstGeom>
          <a:noFill/>
        </p:spPr>
        <p:txBody>
          <a:bodyPr wrap="square" lIns="0" tIns="0" rIns="0" bIns="0" rtlCol="0">
            <a:noAutofit/>
          </a:bodyPr>
          <a:lstStyle/>
          <a:p>
            <a:r>
              <a:rPr lang="en-US" sz="2800" dirty="0">
                <a:solidFill>
                  <a:schemeClr val="bg1">
                    <a:lumMod val="50000"/>
                  </a:schemeClr>
                </a:solidFill>
                <a:latin typeface="Century Gothic"/>
              </a:rPr>
              <a:t>Moscow </a:t>
            </a:r>
            <a:r>
              <a:rPr lang="en-US" sz="2800" dirty="0">
                <a:solidFill>
                  <a:srgbClr val="FF0000"/>
                </a:solidFill>
                <a:latin typeface="Century Gothic"/>
              </a:rPr>
              <a:t>Vitality</a:t>
            </a:r>
            <a:r>
              <a:rPr lang="ru-RU" sz="2800" dirty="0">
                <a:solidFill>
                  <a:srgbClr val="FF0000"/>
                </a:solidFill>
                <a:latin typeface="Century Gothic"/>
              </a:rPr>
              <a:t> </a:t>
            </a:r>
            <a:r>
              <a:rPr lang="en-US" sz="2800" dirty="0">
                <a:solidFill>
                  <a:srgbClr val="FF0000"/>
                </a:solidFill>
                <a:latin typeface="Century Gothic"/>
              </a:rPr>
              <a:t>Guide</a:t>
            </a:r>
            <a:endParaRPr lang="ru-RU" sz="2800" dirty="0">
              <a:solidFill>
                <a:srgbClr val="FF0000"/>
              </a:solidFill>
              <a:latin typeface="Century Gothic"/>
            </a:endParaRPr>
          </a:p>
          <a:p>
            <a:r>
              <a:rPr lang="en-US" sz="2800" dirty="0">
                <a:solidFill>
                  <a:schemeClr val="bg1">
                    <a:lumMod val="50000"/>
                  </a:schemeClr>
                </a:solidFill>
                <a:latin typeface="Century Gothic"/>
              </a:rPr>
              <a:t>by</a:t>
            </a:r>
            <a:r>
              <a:rPr lang="ru-RU" sz="2800" dirty="0">
                <a:solidFill>
                  <a:schemeClr val="bg1">
                    <a:lumMod val="50000"/>
                  </a:schemeClr>
                </a:solidFill>
                <a:latin typeface="Century Gothic"/>
              </a:rPr>
              <a:t> </a:t>
            </a:r>
            <a:r>
              <a:rPr lang="en-US" sz="2800" dirty="0">
                <a:solidFill>
                  <a:schemeClr val="bg1">
                    <a:lumMod val="50000"/>
                  </a:schemeClr>
                </a:solidFill>
                <a:latin typeface="Century Gothic"/>
              </a:rPr>
              <a:t>Swissôtel Krasnye Holmy</a:t>
            </a:r>
            <a:endParaRPr lang="en-US" sz="2800" dirty="0">
              <a:solidFill>
                <a:srgbClr val="FF0000"/>
              </a:solidFill>
              <a:latin typeface="Century Gothic"/>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770" y="2580844"/>
            <a:ext cx="2192655" cy="2047926"/>
          </a:xfrm>
          <a:prstGeom prst="rect">
            <a:avLst/>
          </a:prstGeom>
        </p:spPr>
      </p:pic>
      <p:sp>
        <p:nvSpPr>
          <p:cNvPr id="6" name="TextBox 5"/>
          <p:cNvSpPr txBox="1"/>
          <p:nvPr/>
        </p:nvSpPr>
        <p:spPr>
          <a:xfrm>
            <a:off x="946205" y="2576223"/>
            <a:ext cx="184731" cy="369332"/>
          </a:xfrm>
          <a:prstGeom prst="rect">
            <a:avLst/>
          </a:prstGeom>
          <a:noFill/>
        </p:spPr>
        <p:txBody>
          <a:bodyPr wrap="none" rtlCol="0">
            <a:spAutoFit/>
          </a:bodyPr>
          <a:lstStyle/>
          <a:p>
            <a:endParaRPr lang="en-US" dirty="0"/>
          </a:p>
        </p:txBody>
      </p:sp>
      <p:sp>
        <p:nvSpPr>
          <p:cNvPr id="7" name="Text Placeholder 5"/>
          <p:cNvSpPr txBox="1">
            <a:spLocks/>
          </p:cNvSpPr>
          <p:nvPr/>
        </p:nvSpPr>
        <p:spPr>
          <a:xfrm>
            <a:off x="582683" y="1462183"/>
            <a:ext cx="7889761" cy="1176792"/>
          </a:xfrm>
          <a:prstGeom prst="rect">
            <a:avLst/>
          </a:prstGeom>
        </p:spPr>
        <p:txBody>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i="1" dirty="0">
                <a:latin typeface="Century Gothic" panose="020B0502020202020204" pitchFamily="34" charset="0"/>
              </a:rPr>
              <a:t>“The slower you go, the more you can see.”</a:t>
            </a:r>
          </a:p>
          <a:p>
            <a:r>
              <a:rPr lang="en-US" sz="1200" dirty="0">
                <a:latin typeface="Century Gothic" panose="020B0502020202020204" pitchFamily="34" charset="0"/>
              </a:rPr>
              <a:t>Curated by Alpinist and travel writer John </a:t>
            </a:r>
            <a:r>
              <a:rPr lang="en-US" sz="1200" dirty="0" err="1">
                <a:latin typeface="Century Gothic" panose="020B0502020202020204" pitchFamily="34" charset="0"/>
              </a:rPr>
              <a:t>Harlin</a:t>
            </a:r>
            <a:r>
              <a:rPr lang="en-US" sz="1200" dirty="0">
                <a:latin typeface="Century Gothic" panose="020B0502020202020204" pitchFamily="34" charset="0"/>
              </a:rPr>
              <a:t>, enjoy these attractions near Swissotel Krasnye Holmy Moscow. These sites are within a brisk walk from your hotel, and by exploring the neighborhoods, you may go ahead and share your discovery.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34" y="2635428"/>
            <a:ext cx="2551692" cy="193875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535" y="2635428"/>
            <a:ext cx="2563910" cy="19387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46" y="4843535"/>
            <a:ext cx="3029373" cy="244901"/>
          </a:xfrm>
          <a:prstGeom prst="rect">
            <a:avLst/>
          </a:prstGeom>
        </p:spPr>
      </p:pic>
    </p:spTree>
    <p:extLst>
      <p:ext uri="{BB962C8B-B14F-4D97-AF65-F5344CB8AC3E}">
        <p14:creationId xmlns:p14="http://schemas.microsoft.com/office/powerpoint/2010/main" val="1133938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533" b="21533"/>
          <a:stretch>
            <a:fillRect/>
          </a:stretch>
        </p:blipFill>
        <p:spPr/>
      </p:pic>
      <p:pic>
        <p:nvPicPr>
          <p:cNvPr id="2" name="Picture 1"/>
          <p:cNvPicPr>
            <a:picLocks noChangeAspect="1"/>
          </p:cNvPicPr>
          <p:nvPr/>
        </p:nvPicPr>
        <p:blipFill>
          <a:blip r:embed="rId3">
            <a:alphaModFix amt="11000"/>
          </a:blip>
          <a:stretch>
            <a:fillRect/>
          </a:stretch>
        </p:blipFill>
        <p:spPr>
          <a:xfrm>
            <a:off x="-6350" y="0"/>
            <a:ext cx="9131300" cy="5130800"/>
          </a:xfrm>
          <a:prstGeom prst="rect">
            <a:avLst/>
          </a:prstGeom>
        </p:spPr>
      </p:pic>
      <p:sp>
        <p:nvSpPr>
          <p:cNvPr id="6" name="Rechteck 1"/>
          <p:cNvSpPr/>
          <p:nvPr/>
        </p:nvSpPr>
        <p:spPr>
          <a:xfrm>
            <a:off x="-6350" y="3774638"/>
            <a:ext cx="9144000" cy="1368862"/>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solidFill>
                <a:prstClr val="black"/>
              </a:solidFill>
              <a:latin typeface="Calibri"/>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9167" y="4588756"/>
            <a:ext cx="2183474" cy="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1396871"/>
            <a:ext cx="3140765" cy="1631164"/>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dirty="0">
              <a:solidFill>
                <a:prstClr val="white"/>
              </a:solidFill>
              <a:latin typeface="Calibri"/>
            </a:endParaRPr>
          </a:p>
        </p:txBody>
      </p:sp>
      <p:sp>
        <p:nvSpPr>
          <p:cNvPr id="10" name="TextBox 9"/>
          <p:cNvSpPr txBox="1"/>
          <p:nvPr/>
        </p:nvSpPr>
        <p:spPr>
          <a:xfrm>
            <a:off x="0" y="1550784"/>
            <a:ext cx="3140765" cy="1323337"/>
          </a:xfrm>
          <a:prstGeom prst="rect">
            <a:avLst/>
          </a:prstGeom>
          <a:noFill/>
        </p:spPr>
        <p:txBody>
          <a:bodyPr wrap="square" lIns="0" tIns="0" rIns="0" bIns="0" rtlCol="0" anchor="ctr" anchorCtr="0">
            <a:noAutofit/>
          </a:bodyPr>
          <a:lstStyle/>
          <a:p>
            <a:pPr algn="ctr">
              <a:lnSpc>
                <a:spcPts val="4000"/>
              </a:lnSpc>
            </a:pPr>
            <a:r>
              <a:rPr lang="en-US" sz="3600" kern="0" dirty="0">
                <a:solidFill>
                  <a:prstClr val="black">
                    <a:lumMod val="65000"/>
                    <a:lumOff val="35000"/>
                  </a:prstClr>
                </a:solidFill>
                <a:latin typeface="Century Gothic"/>
              </a:rPr>
              <a:t>Feel </a:t>
            </a:r>
          </a:p>
          <a:p>
            <a:pPr algn="ctr">
              <a:lnSpc>
                <a:spcPts val="4000"/>
              </a:lnSpc>
            </a:pPr>
            <a:r>
              <a:rPr lang="en-US" sz="3600" kern="0" dirty="0">
                <a:solidFill>
                  <a:prstClr val="black">
                    <a:lumMod val="65000"/>
                    <a:lumOff val="35000"/>
                  </a:prstClr>
                </a:solidFill>
                <a:latin typeface="Century Gothic"/>
              </a:rPr>
              <a:t>Welcome</a:t>
            </a:r>
            <a:endParaRPr lang="en-US" sz="2800" kern="0" dirty="0">
              <a:solidFill>
                <a:prstClr val="black">
                  <a:lumMod val="65000"/>
                  <a:lumOff val="35000"/>
                </a:prstClr>
              </a:solidFill>
              <a:latin typeface="Century Gothic"/>
            </a:endParaRPr>
          </a:p>
        </p:txBody>
      </p:sp>
    </p:spTree>
    <p:extLst>
      <p:ext uri="{BB962C8B-B14F-4D97-AF65-F5344CB8AC3E}">
        <p14:creationId xmlns:p14="http://schemas.microsoft.com/office/powerpoint/2010/main" val="2388113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MOSCOW’S LANDMARK HOTEL</a:t>
            </a:r>
          </a:p>
        </p:txBody>
      </p:sp>
      <p:sp>
        <p:nvSpPr>
          <p:cNvPr id="6" name="Content Placeholder 3"/>
          <p:cNvSpPr>
            <a:spLocks noGrp="1"/>
          </p:cNvSpPr>
          <p:nvPr>
            <p:ph type="body" sz="quarter" idx="10"/>
          </p:nvPr>
        </p:nvSpPr>
        <p:spPr>
          <a:xfrm>
            <a:off x="604300" y="1047606"/>
            <a:ext cx="4206240" cy="3818586"/>
          </a:xfrm>
        </p:spPr>
        <p:txBody>
          <a:bodyPr lIns="0" tIns="0" rIns="0" bIns="0">
            <a:noAutofit/>
          </a:bodyPr>
          <a:lstStyle/>
          <a:p>
            <a:pPr algn="just"/>
            <a:r>
              <a:rPr lang="en-US" sz="1100" dirty="0">
                <a:latin typeface="Century Gothic" panose="020B0502020202020204" pitchFamily="34" charset="0"/>
              </a:rPr>
              <a:t>Swissotel Krasnye Holmy is situated in the heart of the Russian capital and presents to the guests the unsurpassed Swiss service and luxury combined with the most breathtaking views of the city. Situated very conveniently in Moscow’s business district and only 3km away from the Kremlin, the hotel is the ideal starting point to explore this fascinating city.</a:t>
            </a:r>
          </a:p>
          <a:p>
            <a:pPr algn="just"/>
            <a:endParaRPr lang="en-US" sz="300" dirty="0">
              <a:latin typeface="Century Gothic" panose="020B0502020202020204" pitchFamily="34" charset="0"/>
            </a:endParaRPr>
          </a:p>
          <a:p>
            <a:pPr algn="just">
              <a:defRPr/>
            </a:pPr>
            <a:r>
              <a:rPr lang="en-GB" sz="1100" dirty="0">
                <a:latin typeface="Century Gothic" panose="020B0502020202020204" pitchFamily="34" charset="0"/>
              </a:rPr>
              <a:t>The hotel offers its guests </a:t>
            </a:r>
            <a:r>
              <a:rPr lang="en-GB" sz="1100" b="1" dirty="0">
                <a:solidFill>
                  <a:srgbClr val="5F6062"/>
                </a:solidFill>
                <a:latin typeface="Century Gothic" panose="020B0502020202020204" pitchFamily="34" charset="0"/>
              </a:rPr>
              <a:t>23</a:t>
            </a:r>
            <a:r>
              <a:rPr lang="en-US" sz="1100" b="1" dirty="0">
                <a:solidFill>
                  <a:srgbClr val="5F6062"/>
                </a:solidFill>
                <a:latin typeface="Century Gothic" panose="020B0502020202020204" pitchFamily="34" charset="0"/>
              </a:rPr>
              <a:t>4</a:t>
            </a:r>
            <a:r>
              <a:rPr lang="en-GB" sz="1100" b="1" dirty="0">
                <a:solidFill>
                  <a:srgbClr val="5F6062"/>
                </a:solidFill>
                <a:latin typeface="Century Gothic" panose="020B0502020202020204" pitchFamily="34" charset="0"/>
              </a:rPr>
              <a:t> </a:t>
            </a:r>
            <a:r>
              <a:rPr lang="en-US" sz="1100" b="1" dirty="0">
                <a:solidFill>
                  <a:srgbClr val="5F6062"/>
                </a:solidFill>
                <a:latin typeface="Century Gothic" panose="020B0502020202020204" pitchFamily="34" charset="0"/>
              </a:rPr>
              <a:t>spacious guest rooms </a:t>
            </a:r>
            <a:r>
              <a:rPr lang="en-US" sz="1100" dirty="0">
                <a:latin typeface="Century Gothic" panose="020B0502020202020204" pitchFamily="34" charset="0"/>
              </a:rPr>
              <a:t>including 28 suites , one of those – a </a:t>
            </a:r>
            <a:r>
              <a:rPr lang="en-US" sz="1100" b="1" dirty="0">
                <a:solidFill>
                  <a:srgbClr val="5F6062"/>
                </a:solidFill>
                <a:latin typeface="Century Gothic" panose="020B0502020202020204" pitchFamily="34" charset="0"/>
              </a:rPr>
              <a:t>Luxurious Penthouse Suite </a:t>
            </a:r>
            <a:r>
              <a:rPr lang="en-US" sz="1100" dirty="0">
                <a:solidFill>
                  <a:srgbClr val="5F6062"/>
                </a:solidFill>
                <a:latin typeface="Century Gothic" panose="020B0502020202020204" pitchFamily="34" charset="0"/>
              </a:rPr>
              <a:t>of 272 square meters with private open air terrace on the 19</a:t>
            </a:r>
            <a:r>
              <a:rPr lang="en-US" sz="1100" baseline="30000" dirty="0">
                <a:solidFill>
                  <a:srgbClr val="5F6062"/>
                </a:solidFill>
                <a:latin typeface="Century Gothic" panose="020B0502020202020204" pitchFamily="34" charset="0"/>
              </a:rPr>
              <a:t>th</a:t>
            </a:r>
            <a:r>
              <a:rPr lang="en-US" sz="1100" dirty="0">
                <a:solidFill>
                  <a:srgbClr val="5F6062"/>
                </a:solidFill>
                <a:latin typeface="Century Gothic" panose="020B0502020202020204" pitchFamily="34" charset="0"/>
              </a:rPr>
              <a:t> floor.</a:t>
            </a:r>
          </a:p>
          <a:p>
            <a:pPr algn="just"/>
            <a:r>
              <a:rPr lang="en-US" sz="1100" dirty="0">
                <a:latin typeface="Century Gothic" panose="020B0502020202020204" pitchFamily="34" charset="0"/>
              </a:rPr>
              <a:t>Diverse culinary options include a sumptuous breakfast buffet; an exclusive Swiss Executive Club Lounge and the beautiful </a:t>
            </a:r>
            <a:r>
              <a:rPr lang="en-US" sz="1100" dirty="0" err="1">
                <a:latin typeface="Century Gothic" panose="020B0502020202020204" pitchFamily="34" charset="0"/>
              </a:rPr>
              <a:t>Pürovel</a:t>
            </a:r>
            <a:r>
              <a:rPr lang="en-US" sz="1100" dirty="0">
                <a:latin typeface="Century Gothic" panose="020B0502020202020204" pitchFamily="34" charset="0"/>
              </a:rPr>
              <a:t> Spa &amp; Sport round out the offer.</a:t>
            </a:r>
          </a:p>
          <a:p>
            <a:pPr algn="just"/>
            <a:r>
              <a:rPr lang="en-US" sz="1100" dirty="0">
                <a:latin typeface="Century Gothic" panose="020B0502020202020204" pitchFamily="34" charset="0"/>
              </a:rPr>
              <a:t>The trendy City Space Bar &amp; Restaurant is the ideal place for a relaxed evening with bright sunsets and breathtaking 360-degree views of Moscow’s city center.</a:t>
            </a:r>
          </a:p>
          <a:p>
            <a:pPr algn="just"/>
            <a:r>
              <a:rPr lang="en-US" sz="1100" dirty="0">
                <a:latin typeface="Century Gothic" panose="020B0502020202020204" pitchFamily="34" charset="0"/>
              </a:rPr>
              <a:t>Business and leisure travelers will find comfort in the exclusive hotel facilities, combined with the quality, efficiency and reliability that is synonymous with Swiss hospitality.</a:t>
            </a:r>
          </a:p>
        </p:txBody>
      </p:sp>
      <p:pic>
        <p:nvPicPr>
          <p:cNvPr id="4" name="Picture Placeholder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2417" r="16885"/>
          <a:stretch/>
        </p:blipFill>
        <p:spPr>
          <a:xfrm>
            <a:off x="5176299" y="0"/>
            <a:ext cx="3967701" cy="51434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spTree>
    <p:extLst>
      <p:ext uri="{BB962C8B-B14F-4D97-AF65-F5344CB8AC3E}">
        <p14:creationId xmlns:p14="http://schemas.microsoft.com/office/powerpoint/2010/main" val="95738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LOCATION</a:t>
            </a:r>
          </a:p>
        </p:txBody>
      </p:sp>
      <p:sp>
        <p:nvSpPr>
          <p:cNvPr id="12" name="Content Placeholder 3"/>
          <p:cNvSpPr txBox="1">
            <a:spLocks/>
          </p:cNvSpPr>
          <p:nvPr/>
        </p:nvSpPr>
        <p:spPr>
          <a:xfrm>
            <a:off x="421419" y="965099"/>
            <a:ext cx="2592125" cy="3174529"/>
          </a:xfrm>
          <a:prstGeom prst="rect">
            <a:avLst/>
          </a:prstGeom>
        </p:spPr>
        <p:txBody>
          <a:bodyPr lIns="0" tIns="0" rIns="0" bIns="0">
            <a:noAutofit/>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Font typeface="Wingdings" pitchFamily="2" charset="2"/>
              <a:buChar char="Ø"/>
              <a:defRPr/>
            </a:pPr>
            <a:r>
              <a:rPr lang="en-US" sz="1050" b="1" dirty="0">
                <a:solidFill>
                  <a:srgbClr val="5F6062"/>
                </a:solidFill>
                <a:latin typeface="Century Gothic" panose="020B0502020202020204" pitchFamily="34" charset="0"/>
              </a:rPr>
              <a:t>  Central location </a:t>
            </a:r>
          </a:p>
          <a:p>
            <a:pPr>
              <a:spcBef>
                <a:spcPct val="0"/>
              </a:spcBef>
              <a:defRPr/>
            </a:pPr>
            <a:r>
              <a:rPr lang="en-US" sz="1050" b="1" dirty="0">
                <a:solidFill>
                  <a:srgbClr val="5F6062"/>
                </a:solidFill>
                <a:latin typeface="Century Gothic" panose="020B0502020202020204" pitchFamily="34" charset="0"/>
              </a:rPr>
              <a:t>        </a:t>
            </a:r>
            <a:r>
              <a:rPr lang="en-US" sz="1050" dirty="0">
                <a:solidFill>
                  <a:srgbClr val="5F6062"/>
                </a:solidFill>
                <a:latin typeface="Century Gothic" panose="020B0502020202020204" pitchFamily="34" charset="0"/>
              </a:rPr>
              <a:t>in a prestigious business area </a:t>
            </a:r>
          </a:p>
          <a:p>
            <a:pPr>
              <a:spcBef>
                <a:spcPct val="0"/>
              </a:spcBef>
              <a:buFont typeface="Wingdings" pitchFamily="2" charset="2"/>
              <a:buChar char="Ø"/>
              <a:defRPr/>
            </a:pPr>
            <a:r>
              <a:rPr lang="en-GB" sz="1050" b="1" dirty="0">
                <a:solidFill>
                  <a:srgbClr val="5F6062"/>
                </a:solidFill>
                <a:latin typeface="Century Gothic" panose="020B0502020202020204" pitchFamily="34" charset="0"/>
              </a:rPr>
              <a:t>  Walking distance</a:t>
            </a:r>
            <a:r>
              <a:rPr lang="en-GB" sz="1050" dirty="0">
                <a:solidFill>
                  <a:srgbClr val="5F6062"/>
                </a:solidFill>
                <a:latin typeface="Century Gothic" panose="020B0502020202020204" pitchFamily="34" charset="0"/>
              </a:rPr>
              <a:t> </a:t>
            </a:r>
          </a:p>
          <a:p>
            <a:pPr>
              <a:spcBef>
                <a:spcPct val="0"/>
              </a:spcBef>
              <a:defRPr/>
            </a:pPr>
            <a:r>
              <a:rPr lang="en-GB" sz="1050" dirty="0">
                <a:solidFill>
                  <a:srgbClr val="5F6062"/>
                </a:solidFill>
                <a:latin typeface="Century Gothic" panose="020B0502020202020204" pitchFamily="34" charset="0"/>
              </a:rPr>
              <a:t>        to the Kremlin and Red Square</a:t>
            </a:r>
          </a:p>
          <a:p>
            <a:pPr>
              <a:spcBef>
                <a:spcPct val="0"/>
              </a:spcBef>
              <a:buFont typeface="Wingdings" pitchFamily="2" charset="2"/>
              <a:buChar char="Ø"/>
              <a:defRPr/>
            </a:pPr>
            <a:r>
              <a:rPr lang="en-GB" sz="1050" b="1" dirty="0">
                <a:solidFill>
                  <a:srgbClr val="5F6062"/>
                </a:solidFill>
                <a:latin typeface="Century Gothic" panose="020B0502020202020204" pitchFamily="34" charset="0"/>
              </a:rPr>
              <a:t>  </a:t>
            </a:r>
            <a:r>
              <a:rPr lang="en-GB" sz="1050" dirty="0">
                <a:solidFill>
                  <a:srgbClr val="5F6062"/>
                </a:solidFill>
                <a:latin typeface="Century Gothic" panose="020B0502020202020204" pitchFamily="34" charset="0"/>
              </a:rPr>
              <a:t>Distance to </a:t>
            </a:r>
            <a:r>
              <a:rPr lang="en-GB" sz="1050" b="1" dirty="0">
                <a:solidFill>
                  <a:srgbClr val="5F6062"/>
                </a:solidFill>
                <a:latin typeface="Century Gothic" panose="020B0502020202020204" pitchFamily="34" charset="0"/>
              </a:rPr>
              <a:t>international airports</a:t>
            </a:r>
            <a:r>
              <a:rPr lang="en-GB" sz="1050" dirty="0">
                <a:solidFill>
                  <a:srgbClr val="5F6062"/>
                </a:solidFill>
                <a:latin typeface="Century Gothic" panose="020B0502020202020204" pitchFamily="34" charset="0"/>
              </a:rPr>
              <a:t>:</a:t>
            </a:r>
          </a:p>
          <a:p>
            <a:pPr lvl="1">
              <a:lnSpc>
                <a:spcPct val="100000"/>
              </a:lnSpc>
              <a:spcBef>
                <a:spcPct val="0"/>
              </a:spcBef>
              <a:defRPr/>
            </a:pPr>
            <a:r>
              <a:rPr lang="en-GB" sz="1050" dirty="0">
                <a:solidFill>
                  <a:srgbClr val="5F6062"/>
                </a:solidFill>
                <a:latin typeface="Century Gothic" panose="020B0502020202020204" pitchFamily="34" charset="0"/>
              </a:rPr>
              <a:t>Domodedovo (DME)  - 43 km. Express train from the airport to </a:t>
            </a:r>
            <a:r>
              <a:rPr lang="en-GB" sz="1050" dirty="0" err="1">
                <a:solidFill>
                  <a:srgbClr val="5F6062"/>
                </a:solidFill>
                <a:latin typeface="Century Gothic" panose="020B0502020202020204" pitchFamily="34" charset="0"/>
              </a:rPr>
              <a:t>Paveletskiy</a:t>
            </a:r>
            <a:r>
              <a:rPr lang="en-GB" sz="1050" dirty="0">
                <a:solidFill>
                  <a:srgbClr val="5F6062"/>
                </a:solidFill>
                <a:latin typeface="Century Gothic" panose="020B0502020202020204" pitchFamily="34" charset="0"/>
              </a:rPr>
              <a:t> railway station takes 45 minutes, the station is 700 m away from hotel. </a:t>
            </a:r>
          </a:p>
          <a:p>
            <a:pPr lvl="1">
              <a:lnSpc>
                <a:spcPct val="100000"/>
              </a:lnSpc>
              <a:spcBef>
                <a:spcPct val="0"/>
              </a:spcBef>
              <a:defRPr/>
            </a:pPr>
            <a:r>
              <a:rPr lang="en-GB" sz="1050" dirty="0">
                <a:solidFill>
                  <a:srgbClr val="5F6062"/>
                </a:solidFill>
                <a:latin typeface="Century Gothic" panose="020B0502020202020204" pitchFamily="34" charset="0"/>
              </a:rPr>
              <a:t>Sheremetyevo (SVO) – 33 km.</a:t>
            </a:r>
          </a:p>
          <a:p>
            <a:pPr lvl="1">
              <a:lnSpc>
                <a:spcPct val="100000"/>
              </a:lnSpc>
              <a:spcBef>
                <a:spcPct val="0"/>
              </a:spcBef>
              <a:defRPr/>
            </a:pPr>
            <a:r>
              <a:rPr lang="en-GB" sz="1050" dirty="0">
                <a:solidFill>
                  <a:srgbClr val="5F6062"/>
                </a:solidFill>
                <a:latin typeface="Century Gothic" panose="020B0502020202020204" pitchFamily="34" charset="0"/>
              </a:rPr>
              <a:t>Vnukovo (VKO) – 30 km.</a:t>
            </a:r>
          </a:p>
          <a:p>
            <a:pPr>
              <a:spcBef>
                <a:spcPct val="0"/>
              </a:spcBef>
              <a:buFont typeface="Wingdings" pitchFamily="2" charset="2"/>
              <a:buChar char="Ø"/>
              <a:defRPr/>
            </a:pPr>
            <a:r>
              <a:rPr lang="en-US" sz="1050" b="1" dirty="0">
                <a:solidFill>
                  <a:srgbClr val="5F6062"/>
                </a:solidFill>
                <a:latin typeface="Century Gothic" panose="020B0502020202020204" pitchFamily="34" charset="0"/>
              </a:rPr>
              <a:t>  Cultural and sightseeing highlights</a:t>
            </a:r>
            <a:r>
              <a:rPr lang="en-US" sz="1050" dirty="0">
                <a:solidFill>
                  <a:srgbClr val="5F6062"/>
                </a:solidFill>
                <a:latin typeface="Century Gothic" panose="020B0502020202020204" pitchFamily="34" charset="0"/>
              </a:rPr>
              <a:t>:</a:t>
            </a:r>
          </a:p>
          <a:p>
            <a:pPr lvl="1">
              <a:lnSpc>
                <a:spcPct val="100000"/>
              </a:lnSpc>
              <a:spcBef>
                <a:spcPct val="0"/>
              </a:spcBef>
              <a:defRPr/>
            </a:pPr>
            <a:r>
              <a:rPr lang="en-US" sz="1050" dirty="0">
                <a:solidFill>
                  <a:srgbClr val="5F6062"/>
                </a:solidFill>
                <a:latin typeface="Century Gothic" panose="020B0502020202020204" pitchFamily="34" charset="0"/>
              </a:rPr>
              <a:t>House of Music, Bolshoi Theatre, </a:t>
            </a:r>
            <a:r>
              <a:rPr lang="en-US" sz="1050" dirty="0" err="1">
                <a:solidFill>
                  <a:srgbClr val="5F6062"/>
                </a:solidFill>
                <a:latin typeface="Century Gothic" panose="020B0502020202020204" pitchFamily="34" charset="0"/>
              </a:rPr>
              <a:t>Bachrushin</a:t>
            </a:r>
            <a:r>
              <a:rPr lang="en-US" sz="1050" dirty="0">
                <a:solidFill>
                  <a:srgbClr val="5F6062"/>
                </a:solidFill>
                <a:latin typeface="Century Gothic" panose="020B0502020202020204" pitchFamily="34" charset="0"/>
              </a:rPr>
              <a:t> Theatrical Museum, </a:t>
            </a:r>
            <a:r>
              <a:rPr lang="en-US" sz="1050" dirty="0" err="1">
                <a:solidFill>
                  <a:srgbClr val="5F6062"/>
                </a:solidFill>
                <a:latin typeface="Century Gothic" panose="020B0502020202020204" pitchFamily="34" charset="0"/>
              </a:rPr>
              <a:t>Novospassky</a:t>
            </a:r>
            <a:r>
              <a:rPr lang="en-US" sz="1050" dirty="0">
                <a:solidFill>
                  <a:srgbClr val="5F6062"/>
                </a:solidFill>
                <a:latin typeface="Century Gothic" panose="020B0502020202020204" pitchFamily="34" charset="0"/>
              </a:rPr>
              <a:t> Monastery, </a:t>
            </a:r>
            <a:r>
              <a:rPr lang="en-US" sz="1050" dirty="0" err="1">
                <a:solidFill>
                  <a:srgbClr val="5F6062"/>
                </a:solidFill>
                <a:latin typeface="Century Gothic" panose="020B0502020202020204" pitchFamily="34" charset="0"/>
              </a:rPr>
              <a:t>Tretyakov</a:t>
            </a:r>
            <a:r>
              <a:rPr lang="en-US" sz="1050" dirty="0">
                <a:solidFill>
                  <a:srgbClr val="5F6062"/>
                </a:solidFill>
                <a:latin typeface="Century Gothic" panose="020B0502020202020204" pitchFamily="34" charset="0"/>
              </a:rPr>
              <a:t> Gallery and more</a:t>
            </a:r>
          </a:p>
        </p:txBody>
      </p:sp>
      <p:pic>
        <p:nvPicPr>
          <p:cNvPr id="7" name="Рисунок 2"/>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5077" r="5077"/>
          <a:stretch>
            <a:fillRect/>
          </a:stretch>
        </p:blipFill>
        <p:spPr>
          <a:xfrm>
            <a:off x="6095697" y="791542"/>
            <a:ext cx="2789881" cy="1746724"/>
          </a:xfrm>
        </p:spPr>
      </p:pic>
      <p:pic>
        <p:nvPicPr>
          <p:cNvPr id="10" name="Рисунок 9"/>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3191" b="3191"/>
          <a:stretch>
            <a:fillRect/>
          </a:stretch>
        </p:blipFill>
        <p:spPr>
          <a:xfrm>
            <a:off x="6095697" y="2645989"/>
            <a:ext cx="2789881" cy="1741240"/>
          </a:xfrm>
          <a:prstGeom prst="rect">
            <a:avLst/>
          </a:prstGeom>
        </p:spPr>
      </p:pic>
      <p:pic>
        <p:nvPicPr>
          <p:cNvPr id="11" name="Рисунок 8"/>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4792" r="4792"/>
          <a:stretch>
            <a:fillRect/>
          </a:stretch>
        </p:blipFill>
        <p:spPr>
          <a:xfrm>
            <a:off x="3189762" y="2645989"/>
            <a:ext cx="2789881" cy="174123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034" y="765286"/>
            <a:ext cx="2747459" cy="1755277"/>
          </a:xfrm>
          <a:prstGeom prst="rect">
            <a:avLst/>
          </a:prstGeom>
        </p:spPr>
      </p:pic>
      <p:sp>
        <p:nvSpPr>
          <p:cNvPr id="3" name="Rectangle 2"/>
          <p:cNvSpPr/>
          <p:nvPr/>
        </p:nvSpPr>
        <p:spPr>
          <a:xfrm>
            <a:off x="341620" y="4474405"/>
            <a:ext cx="8444285" cy="261610"/>
          </a:xfrm>
          <a:prstGeom prst="rect">
            <a:avLst/>
          </a:prstGeom>
        </p:spPr>
        <p:txBody>
          <a:bodyPr wrap="square">
            <a:spAutoFit/>
          </a:bodyPr>
          <a:lstStyle/>
          <a:p>
            <a:pPr>
              <a:spcBef>
                <a:spcPct val="0"/>
              </a:spcBef>
              <a:defRPr/>
            </a:pPr>
            <a:r>
              <a:rPr lang="en-US" sz="1100" dirty="0">
                <a:solidFill>
                  <a:srgbClr val="5F6062"/>
                </a:solidFill>
                <a:latin typeface="Century Gothic" panose="020B0502020202020204" pitchFamily="34" charset="0"/>
              </a:rPr>
              <a:t>Hotel offers maps with </a:t>
            </a:r>
            <a:r>
              <a:rPr lang="en-US" sz="1100" b="1" dirty="0">
                <a:solidFill>
                  <a:srgbClr val="5F6062"/>
                </a:solidFill>
                <a:latin typeface="Century Gothic" panose="020B0502020202020204" pitchFamily="34" charset="0"/>
              </a:rPr>
              <a:t>routes for runners and cyclists </a:t>
            </a:r>
            <a:r>
              <a:rPr lang="en-US" sz="1100" dirty="0">
                <a:solidFill>
                  <a:srgbClr val="5F6062"/>
                </a:solidFill>
                <a:latin typeface="Century Gothic" panose="020B0502020202020204" pitchFamily="34" charset="0"/>
              </a:rPr>
              <a:t>in the nearby areas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spTree>
    <p:extLst>
      <p:ext uri="{BB962C8B-B14F-4D97-AF65-F5344CB8AC3E}">
        <p14:creationId xmlns:p14="http://schemas.microsoft.com/office/powerpoint/2010/main" val="18193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awards winner</a:t>
            </a:r>
          </a:p>
        </p:txBody>
      </p:sp>
      <p:sp>
        <p:nvSpPr>
          <p:cNvPr id="12" name="Content Placeholder 3"/>
          <p:cNvSpPr txBox="1">
            <a:spLocks/>
          </p:cNvSpPr>
          <p:nvPr/>
        </p:nvSpPr>
        <p:spPr>
          <a:xfrm>
            <a:off x="338645" y="882595"/>
            <a:ext cx="5378344" cy="4260905"/>
          </a:xfrm>
          <a:prstGeom prst="rect">
            <a:avLst/>
          </a:prstGeom>
        </p:spPr>
        <p:txBody>
          <a:bodyPr lIns="0" tIns="0" rIns="0" bIns="0">
            <a:noAutofit/>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solidFill>
                  <a:srgbClr val="5F6062"/>
                </a:solidFill>
                <a:latin typeface="Century Gothic" panose="020B0502020202020204" pitchFamily="34" charset="0"/>
              </a:rPr>
              <a:t>   Each year Swissotel Krasnye Holmy becomes a winner of various  </a:t>
            </a:r>
          </a:p>
          <a:p>
            <a:r>
              <a:rPr lang="en-US" sz="1200" dirty="0">
                <a:solidFill>
                  <a:srgbClr val="5F6062"/>
                </a:solidFill>
                <a:latin typeface="Century Gothic" panose="020B0502020202020204" pitchFamily="34" charset="0"/>
              </a:rPr>
              <a:t>   prestigious awards. Over the past 5 years the hotel was recognized as:</a:t>
            </a:r>
          </a:p>
          <a:p>
            <a:pPr marL="396000" algn="just">
              <a:spcAft>
                <a:spcPts val="0"/>
              </a:spcAft>
            </a:pPr>
            <a:r>
              <a:rPr lang="en-US" sz="1000" dirty="0">
                <a:latin typeface="Century Gothic" panose="020B0502020202020204" pitchFamily="34" charset="0"/>
              </a:rPr>
              <a:t>• Europe’s Leading Luxury Business Hotel 2020 (World Travel Awards)</a:t>
            </a:r>
          </a:p>
          <a:p>
            <a:pPr marL="396000" algn="just">
              <a:spcAft>
                <a:spcPts val="0"/>
              </a:spcAft>
            </a:pPr>
            <a:r>
              <a:rPr lang="en-US" sz="1000" dirty="0">
                <a:latin typeface="Century Gothic" panose="020B0502020202020204" pitchFamily="34" charset="0"/>
              </a:rPr>
              <a:t>• Best</a:t>
            </a:r>
            <a:r>
              <a:rPr lang="en-ZA" sz="1000" dirty="0">
                <a:latin typeface="Century Gothic" panose="020B0502020202020204" pitchFamily="34" charset="0"/>
              </a:rPr>
              <a:t> Luxury Contemporary Hotel in Northern Europe 2020 (World Luxury Awards)</a:t>
            </a:r>
            <a:endParaRPr lang="en-US" sz="1000" dirty="0">
              <a:latin typeface="Century Gothic" panose="020B0502020202020204" pitchFamily="34" charset="0"/>
            </a:endParaRPr>
          </a:p>
          <a:p>
            <a:pPr marL="396000" algn="just">
              <a:spcAft>
                <a:spcPts val="0"/>
              </a:spcAft>
            </a:pPr>
            <a:r>
              <a:rPr lang="en-US" sz="1000" dirty="0">
                <a:latin typeface="Century Gothic" panose="020B0502020202020204" pitchFamily="34" charset="0"/>
              </a:rPr>
              <a:t>• Best Luxury City Hotel – Moscow, Customer Service Excellence Award 2020 (Resorts &amp; Retreats Awards of Lux Life magazine)</a:t>
            </a:r>
          </a:p>
          <a:p>
            <a:pPr marL="396000" algn="just">
              <a:spcAft>
                <a:spcPts val="0"/>
              </a:spcAft>
            </a:pPr>
            <a:r>
              <a:rPr lang="en-US" sz="1000" dirty="0">
                <a:latin typeface="Century Gothic" panose="020B0502020202020204" pitchFamily="34" charset="0"/>
              </a:rPr>
              <a:t>• Best program of Corporate and social responsibility 2020 (Russian Hospitality Awards)</a:t>
            </a:r>
          </a:p>
          <a:p>
            <a:pPr marL="396000" algn="just">
              <a:spcAft>
                <a:spcPts val="0"/>
              </a:spcAft>
            </a:pPr>
            <a:r>
              <a:rPr lang="en-US" sz="1000" dirty="0">
                <a:latin typeface="Century Gothic" panose="020B0502020202020204" pitchFamily="34" charset="0"/>
              </a:rPr>
              <a:t>• Best Suite – Penthouse </a:t>
            </a:r>
            <a:r>
              <a:rPr lang="en-ZA" sz="1000" dirty="0">
                <a:latin typeface="Century Gothic" panose="020B0502020202020204" pitchFamily="34" charset="0"/>
              </a:rPr>
              <a:t>2020 (Wedding Awards)</a:t>
            </a:r>
            <a:endParaRPr lang="en-US" sz="1000" dirty="0">
              <a:latin typeface="Century Gothic" panose="020B0502020202020204" pitchFamily="34" charset="0"/>
            </a:endParaRPr>
          </a:p>
          <a:p>
            <a:pPr marL="396000" algn="just">
              <a:spcAft>
                <a:spcPts val="0"/>
              </a:spcAft>
            </a:pPr>
            <a:r>
              <a:rPr lang="en-US" sz="1000" dirty="0">
                <a:latin typeface="Century Gothic" panose="020B0502020202020204" pitchFamily="34" charset="0"/>
              </a:rPr>
              <a:t>• Best Suite - Penthouse 2020 (TOP15)</a:t>
            </a:r>
          </a:p>
          <a:p>
            <a:pPr marL="396000" lvl="1" algn="just">
              <a:lnSpc>
                <a:spcPct val="100000"/>
              </a:lnSpc>
              <a:spcAft>
                <a:spcPts val="0"/>
              </a:spcAft>
            </a:pPr>
            <a:r>
              <a:rPr lang="en-US" sz="1000" dirty="0">
                <a:latin typeface="Century Gothic" panose="020B0502020202020204" pitchFamily="34" charset="0"/>
              </a:rPr>
              <a:t>• 2020 TripAdvisor Travelers’ Choice® – 25 TOP Luxury Hotels in Russia </a:t>
            </a:r>
          </a:p>
          <a:p>
            <a:pPr marL="396000" algn="just">
              <a:spcAft>
                <a:spcPts val="0"/>
              </a:spcAft>
            </a:pPr>
            <a:r>
              <a:rPr lang="en-US" sz="1000" dirty="0">
                <a:latin typeface="Century Gothic" panose="020B0502020202020204" pitchFamily="34" charset="0"/>
              </a:rPr>
              <a:t>• Europe's Leading Luxury Business Hotel 2019 (World Travel Awards)</a:t>
            </a:r>
          </a:p>
          <a:p>
            <a:pPr marL="396000" algn="just">
              <a:spcAft>
                <a:spcPts val="0"/>
              </a:spcAft>
            </a:pPr>
            <a:r>
              <a:rPr lang="en-US" sz="1000" dirty="0">
                <a:latin typeface="Century Gothic" panose="020B0502020202020204" pitchFamily="34" charset="0"/>
              </a:rPr>
              <a:t>• Russia's Leading Luxury Business Hotel 2019 (World Travel Awards)</a:t>
            </a:r>
          </a:p>
          <a:p>
            <a:pPr marL="396000" algn="just">
              <a:spcAft>
                <a:spcPts val="0"/>
              </a:spcAft>
            </a:pPr>
            <a:r>
              <a:rPr lang="en-US" sz="1000" dirty="0">
                <a:latin typeface="Century Gothic" panose="020B0502020202020204" pitchFamily="34" charset="0"/>
              </a:rPr>
              <a:t>• World’s Leading Luxury City Hotel 2019 (World Travel Awards)</a:t>
            </a:r>
          </a:p>
          <a:p>
            <a:pPr marL="396000" algn="just">
              <a:spcAft>
                <a:spcPts val="0"/>
              </a:spcAft>
            </a:pPr>
            <a:r>
              <a:rPr lang="en-US" sz="1000" dirty="0">
                <a:latin typeface="Century Gothic" panose="020B0502020202020204" pitchFamily="34" charset="0"/>
              </a:rPr>
              <a:t>• World’s Leading Hotel Rooftop Restaurant &amp; Bar 2019 (World Travel Awards)</a:t>
            </a:r>
          </a:p>
          <a:p>
            <a:pPr marL="396000" algn="just">
              <a:spcAft>
                <a:spcPts val="0"/>
              </a:spcAft>
            </a:pPr>
            <a:r>
              <a:rPr lang="en-US" sz="1000" dirty="0">
                <a:latin typeface="Century Gothic" panose="020B0502020202020204" pitchFamily="34" charset="0"/>
              </a:rPr>
              <a:t>• Best General Manager 2018 (Russian Hospitality Awards)</a:t>
            </a:r>
            <a:endParaRPr lang="ru-RU" sz="1000" dirty="0">
              <a:latin typeface="Century Gothic" panose="020B0502020202020204" pitchFamily="34" charset="0"/>
            </a:endParaRPr>
          </a:p>
          <a:p>
            <a:pPr marL="396000" algn="just">
              <a:spcAft>
                <a:spcPts val="0"/>
              </a:spcAft>
            </a:pPr>
            <a:r>
              <a:rPr lang="en-US" sz="1000" dirty="0">
                <a:latin typeface="Century Gothic" panose="020B0502020202020204" pitchFamily="34" charset="0"/>
              </a:rPr>
              <a:t>• World’s Leading Luxury City Hotel 2018 (World Travel Awards)</a:t>
            </a:r>
          </a:p>
          <a:p>
            <a:pPr marL="396000" algn="just">
              <a:spcAft>
                <a:spcPts val="0"/>
              </a:spcAft>
            </a:pPr>
            <a:r>
              <a:rPr lang="en-US" sz="1000" dirty="0">
                <a:latin typeface="Century Gothic" panose="020B0502020202020204" pitchFamily="34" charset="0"/>
              </a:rPr>
              <a:t>• World’s Leading Hotel Rooftop Restaurant &amp; Bar 2018 (World Travel Awards)</a:t>
            </a:r>
          </a:p>
          <a:p>
            <a:pPr marL="396000" algn="just">
              <a:spcAft>
                <a:spcPts val="0"/>
              </a:spcAft>
            </a:pPr>
            <a:r>
              <a:rPr lang="en-US" sz="1000" dirty="0">
                <a:latin typeface="Century Gothic" panose="020B0502020202020204" pitchFamily="34" charset="0"/>
              </a:rPr>
              <a:t>• Outstanding Contribution to the Hospitality Industry 2018 (World Travel Awards)</a:t>
            </a:r>
          </a:p>
          <a:p>
            <a:pPr marL="396000" algn="just">
              <a:spcAft>
                <a:spcPts val="0"/>
              </a:spcAft>
            </a:pPr>
            <a:r>
              <a:rPr lang="en-US" sz="1000" dirty="0">
                <a:latin typeface="Century Gothic" panose="020B0502020202020204" pitchFamily="34" charset="0"/>
              </a:rPr>
              <a:t>• Russia’s Leading Luxury Business Hotel 2018 (World Travel Awards)</a:t>
            </a:r>
          </a:p>
          <a:p>
            <a:pPr marL="396000" algn="just">
              <a:spcAft>
                <a:spcPts val="0"/>
              </a:spcAft>
            </a:pPr>
            <a:r>
              <a:rPr lang="en-US" sz="1000" dirty="0">
                <a:latin typeface="Century Gothic" panose="020B0502020202020204" pitchFamily="34" charset="0"/>
              </a:rPr>
              <a:t>• Europe’s Leading Luxury Business Hotel 2018 (World Travel Awards)</a:t>
            </a:r>
          </a:p>
          <a:p>
            <a:pPr marL="396000" algn="just">
              <a:spcAft>
                <a:spcPts val="0"/>
              </a:spcAft>
            </a:pPr>
            <a:r>
              <a:rPr lang="en-US" sz="1000" dirty="0">
                <a:latin typeface="Century Gothic" panose="020B0502020202020204" pitchFamily="34" charset="0"/>
              </a:rPr>
              <a:t>• Russia’s Best City Hotel 2018 (International Travel Awards)</a:t>
            </a:r>
          </a:p>
          <a:p>
            <a:pPr marL="396000" algn="just">
              <a:spcAft>
                <a:spcPts val="0"/>
              </a:spcAft>
            </a:pPr>
            <a:r>
              <a:rPr lang="en-US" sz="1000" dirty="0">
                <a:latin typeface="Century Gothic" panose="020B0502020202020204" pitchFamily="34" charset="0"/>
              </a:rPr>
              <a:t>• Russia’s Best 5* Hotel 2018 (International Travel Awards)</a:t>
            </a:r>
          </a:p>
          <a:p>
            <a:pPr marL="396000" algn="just">
              <a:spcAft>
                <a:spcPts val="0"/>
              </a:spcAft>
            </a:pPr>
            <a:r>
              <a:rPr lang="en-US" sz="1000" dirty="0">
                <a:latin typeface="Century Gothic" panose="020B0502020202020204" pitchFamily="34" charset="0"/>
              </a:rPr>
              <a:t>• City Space – Bar of the year 2018 (Luxury Travel Guide Awards)</a:t>
            </a:r>
          </a:p>
          <a:p>
            <a:pPr marL="396000" algn="just">
              <a:spcAft>
                <a:spcPts val="0"/>
              </a:spcAft>
            </a:pPr>
            <a:endParaRPr lang="en-US" sz="1000" dirty="0">
              <a:latin typeface="Century Gothic" panose="020B0502020202020204" pitchFamily="34" charset="0"/>
            </a:endParaRPr>
          </a:p>
          <a:p>
            <a:endParaRPr lang="ru-RU" sz="1100" dirty="0">
              <a:latin typeface="Century Gothic" panose="020B0502020202020204" pitchFamily="34" charset="0"/>
            </a:endParaRPr>
          </a:p>
          <a:p>
            <a:pPr marL="171450" indent="-171450">
              <a:buFont typeface="Arial" panose="020B0604020202020204" pitchFamily="34" charset="0"/>
              <a:buChar char="•"/>
            </a:pPr>
            <a:endParaRPr lang="en-US" sz="1100" dirty="0">
              <a:solidFill>
                <a:schemeClr val="tx1">
                  <a:lumMod val="50000"/>
                  <a:lumOff val="50000"/>
                </a:schemeClr>
              </a:solidFill>
              <a:latin typeface="Century Gothic" panose="020B0502020202020204" pitchFamily="34"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54"/>
          <a:stretch/>
        </p:blipFill>
        <p:spPr bwMode="auto">
          <a:xfrm>
            <a:off x="5907819" y="816581"/>
            <a:ext cx="2807378" cy="2091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462546" y="3177892"/>
            <a:ext cx="3457471" cy="1323439"/>
          </a:xfrm>
          <a:prstGeom prst="rect">
            <a:avLst/>
          </a:prstGeom>
        </p:spPr>
        <p:txBody>
          <a:bodyPr wrap="square">
            <a:spAutoFit/>
          </a:bodyPr>
          <a:lstStyle/>
          <a:p>
            <a:pPr marL="396000" lvl="1"/>
            <a:r>
              <a:rPr lang="en-US" sz="1000" kern="0" dirty="0">
                <a:solidFill>
                  <a:schemeClr val="tx1">
                    <a:lumMod val="65000"/>
                    <a:lumOff val="35000"/>
                  </a:schemeClr>
                </a:solidFill>
                <a:latin typeface="Calibri Light"/>
              </a:rPr>
              <a:t>• </a:t>
            </a:r>
            <a:r>
              <a:rPr lang="en-US" sz="1000" kern="0" dirty="0">
                <a:solidFill>
                  <a:schemeClr val="tx1">
                    <a:lumMod val="65000"/>
                    <a:lumOff val="35000"/>
                  </a:schemeClr>
                </a:solidFill>
                <a:latin typeface="Century Gothic" panose="020B0502020202020204" pitchFamily="34" charset="0"/>
              </a:rPr>
              <a:t>Best 5* Hotel for Conferences in Moscow 2018 (Russian Business Travel &amp; MICE Award)</a:t>
            </a:r>
          </a:p>
          <a:p>
            <a:pPr marL="396000" lvl="1"/>
            <a:r>
              <a:rPr lang="en-US" sz="1000" kern="0" dirty="0">
                <a:solidFill>
                  <a:schemeClr val="tx1">
                    <a:lumMod val="65000"/>
                    <a:lumOff val="35000"/>
                  </a:schemeClr>
                </a:solidFill>
                <a:latin typeface="Century Gothic" panose="020B0502020202020204" pitchFamily="34" charset="0"/>
              </a:rPr>
              <a:t>• Luxury Business Hotel in Northern Europe 2018  (World Luxury Hotel Awards)</a:t>
            </a:r>
          </a:p>
          <a:p>
            <a:pPr marL="396000" lvl="1"/>
            <a:r>
              <a:rPr lang="en-US" sz="1000" kern="0" dirty="0">
                <a:solidFill>
                  <a:schemeClr val="tx1">
                    <a:lumMod val="65000"/>
                    <a:lumOff val="35000"/>
                  </a:schemeClr>
                </a:solidFill>
                <a:latin typeface="Century Gothic" panose="020B0502020202020204" pitchFamily="34" charset="0"/>
              </a:rPr>
              <a:t>• Best Russian City Hotel (Prime Traveler Award)</a:t>
            </a:r>
          </a:p>
          <a:p>
            <a:pPr marL="396000" lvl="1"/>
            <a:r>
              <a:rPr lang="en-US" sz="1000" kern="0" dirty="0">
                <a:solidFill>
                  <a:schemeClr val="tx1">
                    <a:lumMod val="65000"/>
                    <a:lumOff val="35000"/>
                  </a:schemeClr>
                </a:solidFill>
                <a:latin typeface="Century Gothic" panose="020B0502020202020204" pitchFamily="34" charset="0"/>
              </a:rPr>
              <a:t>• 2018 TripAdvisor Travelers’ Choice® – 25 TOP Luxury Hotels in Russia</a:t>
            </a:r>
          </a:p>
        </p:txBody>
      </p:sp>
    </p:spTree>
    <p:extLst>
      <p:ext uri="{BB962C8B-B14F-4D97-AF65-F5344CB8AC3E}">
        <p14:creationId xmlns:p14="http://schemas.microsoft.com/office/powerpoint/2010/main" val="69655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awards winner</a:t>
            </a:r>
          </a:p>
        </p:txBody>
      </p:sp>
      <p:sp>
        <p:nvSpPr>
          <p:cNvPr id="12" name="Content Placeholder 3"/>
          <p:cNvSpPr txBox="1">
            <a:spLocks/>
          </p:cNvSpPr>
          <p:nvPr/>
        </p:nvSpPr>
        <p:spPr>
          <a:xfrm>
            <a:off x="294197" y="1147818"/>
            <a:ext cx="4635611" cy="3818586"/>
          </a:xfrm>
          <a:prstGeom prst="rect">
            <a:avLst/>
          </a:prstGeom>
        </p:spPr>
        <p:txBody>
          <a:bodyPr lIns="0" tIns="0" rIns="0" bIns="0">
            <a:noAutofit/>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100000"/>
              </a:lnSpc>
            </a:pPr>
            <a:r>
              <a:rPr lang="en-US" sz="1000" dirty="0">
                <a:latin typeface="Century Gothic" panose="020B0502020202020204" pitchFamily="34" charset="0"/>
              </a:rPr>
              <a:t>• 2017 TripAdvisor Travelers’ Choice® – 25 TOP Luxury Hotels in Russia </a:t>
            </a:r>
          </a:p>
          <a:p>
            <a:pPr lvl="1">
              <a:lnSpc>
                <a:spcPct val="100000"/>
              </a:lnSpc>
            </a:pPr>
            <a:r>
              <a:rPr lang="en-US" sz="1000" dirty="0">
                <a:latin typeface="Century Gothic" panose="020B0502020202020204" pitchFamily="34" charset="0"/>
              </a:rPr>
              <a:t>• 2017 TripAdvisor Travelers’ Choice® – 25 TOP Hotels for Service in Russia </a:t>
            </a:r>
          </a:p>
          <a:p>
            <a:pPr lvl="1">
              <a:lnSpc>
                <a:spcPct val="100000"/>
              </a:lnSpc>
            </a:pPr>
            <a:r>
              <a:rPr lang="en-US" sz="1000" dirty="0">
                <a:latin typeface="Century Gothic" panose="020B0502020202020204" pitchFamily="34" charset="0"/>
              </a:rPr>
              <a:t>• Best Luxury Hotel Russia 2017 (Luxury Travel Guide Awards)</a:t>
            </a:r>
          </a:p>
          <a:p>
            <a:pPr lvl="1">
              <a:lnSpc>
                <a:spcPct val="100000"/>
              </a:lnSpc>
            </a:pPr>
            <a:r>
              <a:rPr lang="en-US" sz="1000" dirty="0">
                <a:latin typeface="Century Gothic" panose="020B0502020202020204" pitchFamily="34" charset="0"/>
              </a:rPr>
              <a:t>• World Best Luxury Hotel &amp; SPA 2017 (Luxury Travel Guide Awards)</a:t>
            </a:r>
          </a:p>
          <a:p>
            <a:pPr lvl="1">
              <a:lnSpc>
                <a:spcPct val="100000"/>
              </a:lnSpc>
            </a:pPr>
            <a:r>
              <a:rPr lang="en-US" sz="1000" dirty="0">
                <a:latin typeface="Century Gothic" panose="020B0502020202020204" pitchFamily="34" charset="0"/>
              </a:rPr>
              <a:t>• Best Hotel Restaurant 2017 –  Acapella Restaurant (Luxury Travel Guide Awards)</a:t>
            </a:r>
          </a:p>
          <a:p>
            <a:pPr lvl="1">
              <a:lnSpc>
                <a:spcPct val="100000"/>
              </a:lnSpc>
            </a:pPr>
            <a:r>
              <a:rPr lang="en-US" sz="1000" dirty="0">
                <a:latin typeface="Century Gothic" panose="020B0502020202020204" pitchFamily="34" charset="0"/>
              </a:rPr>
              <a:t>• Excellence In Service 2017  (Travel &amp; Hospitality Awards) </a:t>
            </a:r>
          </a:p>
          <a:p>
            <a:pPr lvl="1">
              <a:lnSpc>
                <a:spcPct val="100000"/>
              </a:lnSpc>
            </a:pPr>
            <a:r>
              <a:rPr lang="en-US" sz="1000" dirty="0">
                <a:latin typeface="Century Gothic" panose="020B0502020202020204" pitchFamily="34" charset="0"/>
              </a:rPr>
              <a:t>• Russia’s Leading Business Hotel 2017 (World Travel Awards)</a:t>
            </a:r>
          </a:p>
          <a:p>
            <a:pPr lvl="1">
              <a:lnSpc>
                <a:spcPct val="100000"/>
              </a:lnSpc>
            </a:pPr>
            <a:r>
              <a:rPr lang="en-US" sz="1000" dirty="0">
                <a:latin typeface="Century Gothic" panose="020B0502020202020204" pitchFamily="34" charset="0"/>
              </a:rPr>
              <a:t>• Russia’s Leading Luxury Business Hotel 2017 (World Travel Awards)</a:t>
            </a:r>
          </a:p>
          <a:p>
            <a:pPr lvl="1">
              <a:lnSpc>
                <a:spcPct val="100000"/>
              </a:lnSpc>
            </a:pPr>
            <a:r>
              <a:rPr lang="en-US" sz="1000" dirty="0">
                <a:latin typeface="Century Gothic" panose="020B0502020202020204" pitchFamily="34" charset="0"/>
              </a:rPr>
              <a:t>• Luxury Contemporary Hotel 2017 (World Luxury Hotel Awards) </a:t>
            </a:r>
          </a:p>
          <a:p>
            <a:pPr lvl="1">
              <a:lnSpc>
                <a:spcPct val="100000"/>
              </a:lnSpc>
            </a:pPr>
            <a:r>
              <a:rPr lang="en-US" sz="1000" dirty="0">
                <a:latin typeface="Century Gothic" panose="020B0502020202020204" pitchFamily="34" charset="0"/>
              </a:rPr>
              <a:t>• Luxury Rooftop View Hotel 2017 (World Luxury Hotel Awards) </a:t>
            </a:r>
          </a:p>
          <a:p>
            <a:pPr lvl="1">
              <a:lnSpc>
                <a:spcPct val="100000"/>
              </a:lnSpc>
            </a:pPr>
            <a:r>
              <a:rPr lang="en-US" sz="1000" dirty="0">
                <a:latin typeface="Century Gothic" panose="020B0502020202020204" pitchFamily="34" charset="0"/>
              </a:rPr>
              <a:t>• Best Business Hotel Russia 2017 (Global Brand Magazine)</a:t>
            </a:r>
          </a:p>
          <a:p>
            <a:pPr lvl="1">
              <a:lnSpc>
                <a:spcPct val="100000"/>
              </a:lnSpc>
            </a:pPr>
            <a:r>
              <a:rPr lang="en-US" sz="1000" dirty="0">
                <a:latin typeface="Century Gothic" panose="020B0502020202020204" pitchFamily="34" charset="0"/>
              </a:rPr>
              <a:t>• The Best Luxury Contemporary Hotel 2017 (World Luxury Hotel Awards)</a:t>
            </a:r>
          </a:p>
          <a:p>
            <a:pPr lvl="1">
              <a:lnSpc>
                <a:spcPct val="100000"/>
              </a:lnSpc>
            </a:pPr>
            <a:r>
              <a:rPr lang="en-US" sz="1000" dirty="0">
                <a:latin typeface="Century Gothic" panose="020B0502020202020204" pitchFamily="34" charset="0"/>
              </a:rPr>
              <a:t>• The Best Luxury Rooftop View Hotel 2017 (World Luxury Hotel Awards)</a:t>
            </a:r>
          </a:p>
          <a:p>
            <a:endParaRPr lang="ru-RU" sz="1000" dirty="0">
              <a:latin typeface="Century Gothic" panose="020B0502020202020204" pitchFamily="34" charset="0"/>
            </a:endParaRPr>
          </a:p>
          <a:p>
            <a:pPr marL="171450" indent="-171450">
              <a:buFont typeface="Arial" panose="020B0604020202020204" pitchFamily="34" charset="0"/>
              <a:buChar char="•"/>
            </a:pPr>
            <a:endParaRPr lang="en-US" sz="1200" dirty="0">
              <a:solidFill>
                <a:schemeClr val="tx1">
                  <a:lumMod val="50000"/>
                  <a:lumOff val="50000"/>
                </a:schemeClr>
              </a:solidFill>
              <a:latin typeface="Century Gothic" panose="020B0502020202020204" pitchFamily="34" charset="0"/>
            </a:endParaRPr>
          </a:p>
        </p:txBody>
      </p:sp>
      <p:sp>
        <p:nvSpPr>
          <p:cNvPr id="9" name="Content Placeholder 3"/>
          <p:cNvSpPr txBox="1">
            <a:spLocks/>
          </p:cNvSpPr>
          <p:nvPr/>
        </p:nvSpPr>
        <p:spPr>
          <a:xfrm>
            <a:off x="5319422" y="1147818"/>
            <a:ext cx="3450865" cy="3796692"/>
          </a:xfrm>
          <a:prstGeom prst="rect">
            <a:avLst/>
          </a:prstGeom>
        </p:spPr>
        <p:txBody>
          <a:bodyPr lIns="0" tIns="0" rIns="0" bIns="0">
            <a:noAutofit/>
          </a:bodyPr>
          <a:lstStyle>
            <a:lvl1pPr marL="0" indent="0" algn="l" defTabSz="457200" rtl="0" eaLnBrk="1" latinLnBrk="0" hangingPunct="1">
              <a:lnSpc>
                <a:spcPct val="1000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1pPr>
            <a:lvl2pPr marL="4572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2pPr>
            <a:lvl3pPr marL="9144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3pPr>
            <a:lvl4pPr marL="13716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4pPr>
            <a:lvl5pPr marL="1828800" indent="0" algn="l" defTabSz="457200" rtl="0" eaLnBrk="1" latinLnBrk="0" hangingPunct="1">
              <a:lnSpc>
                <a:spcPts val="2400"/>
              </a:lnSpc>
              <a:spcBef>
                <a:spcPts val="0"/>
              </a:spcBef>
              <a:spcAft>
                <a:spcPts val="600"/>
              </a:spcAft>
              <a:buFont typeface="Arial"/>
              <a:buNone/>
              <a:defRPr sz="2000" kern="0" baseline="0">
                <a:solidFill>
                  <a:schemeClr val="tx1">
                    <a:lumMod val="65000"/>
                    <a:lumOff val="35000"/>
                  </a:schemeClr>
                </a:solidFill>
                <a:latin typeface="Calibri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1000" dirty="0">
                <a:latin typeface="Century Gothic" panose="020B0502020202020204" pitchFamily="34" charset="0"/>
              </a:rPr>
              <a:t>• 2016 TripAdvisor Travelers’ Choice® – 25 TOP hotels in Russia </a:t>
            </a:r>
          </a:p>
          <a:p>
            <a:pPr lvl="0"/>
            <a:r>
              <a:rPr lang="en-US" sz="1000" dirty="0">
                <a:latin typeface="Century Gothic" panose="020B0502020202020204" pitchFamily="34" charset="0"/>
              </a:rPr>
              <a:t>• 2016 TripAdvisor Travelers’ Choice® – 25 TOP Luxury Hotels in Russia </a:t>
            </a:r>
          </a:p>
          <a:p>
            <a:pPr lvl="0"/>
            <a:r>
              <a:rPr lang="en-US" sz="1000" dirty="0">
                <a:latin typeface="Century Gothic" panose="020B0502020202020204" pitchFamily="34" charset="0"/>
              </a:rPr>
              <a:t>• 2016 TripAdvisor Travelers’ Choice® – 25 TOP Hotels for Service in Russia </a:t>
            </a:r>
          </a:p>
          <a:p>
            <a:pPr lvl="0"/>
            <a:r>
              <a:rPr lang="en-US" sz="1000" dirty="0">
                <a:latin typeface="Century Gothic" panose="020B0502020202020204" pitchFamily="34" charset="0"/>
              </a:rPr>
              <a:t>• Best Hotel for Events 2016 (</a:t>
            </a:r>
            <a:r>
              <a:rPr lang="en-US" sz="1000" dirty="0" err="1">
                <a:latin typeface="Century Gothic" panose="020B0502020202020204" pitchFamily="34" charset="0"/>
              </a:rPr>
              <a:t>Sozvezdie</a:t>
            </a:r>
            <a:r>
              <a:rPr lang="en-US" sz="1000" dirty="0">
                <a:latin typeface="Century Gothic" panose="020B0502020202020204" pitchFamily="34" charset="0"/>
              </a:rPr>
              <a:t> Awards)</a:t>
            </a:r>
          </a:p>
          <a:p>
            <a:pPr lvl="0"/>
            <a:r>
              <a:rPr lang="en-US" sz="1000" dirty="0">
                <a:latin typeface="Century Gothic" panose="020B0502020202020204" pitchFamily="34" charset="0"/>
              </a:rPr>
              <a:t>• Best City Hotel Moscow 2016 (LUX Hotel &amp; Spa Awards) </a:t>
            </a:r>
          </a:p>
          <a:p>
            <a:r>
              <a:rPr lang="en-US" sz="1000" dirty="0">
                <a:latin typeface="Century Gothic" panose="020B0502020202020204" pitchFamily="34" charset="0"/>
              </a:rPr>
              <a:t>• Organic Spa of the Year 2016 (LUX Hotel &amp; Spa Awards) </a:t>
            </a:r>
          </a:p>
          <a:p>
            <a:pPr lvl="0"/>
            <a:r>
              <a:rPr lang="en-US" sz="1000" dirty="0">
                <a:latin typeface="Century Gothic" panose="020B0502020202020204" pitchFamily="34" charset="0"/>
              </a:rPr>
              <a:t>• Russia’s Leading Business Hotel 2016 (World Travel Awards)</a:t>
            </a:r>
          </a:p>
          <a:p>
            <a:pPr lvl="0"/>
            <a:r>
              <a:rPr lang="en-US" sz="1000" dirty="0">
                <a:latin typeface="Century Gothic" panose="020B0502020202020204" pitchFamily="34" charset="0"/>
              </a:rPr>
              <a:t>• Russia’s Leading Luxury Business Hotel 2016 (World Travel Awards)</a:t>
            </a:r>
          </a:p>
          <a:p>
            <a:pPr lvl="0"/>
            <a:r>
              <a:rPr lang="en-US" sz="1000" dirty="0">
                <a:latin typeface="Century Gothic" panose="020B0502020202020204" pitchFamily="34" charset="0"/>
              </a:rPr>
              <a:t>• Luxury Hotel of the year 2016 (Luxury Travel Guide)</a:t>
            </a:r>
          </a:p>
          <a:p>
            <a:pPr lvl="0"/>
            <a:r>
              <a:rPr lang="en-US" sz="1000" dirty="0">
                <a:latin typeface="Century Gothic" panose="020B0502020202020204" pitchFamily="34" charset="0"/>
              </a:rPr>
              <a:t>• Best Marketing Campaign of the year 2016 (Russian Hospitality Awards)</a:t>
            </a:r>
            <a:endParaRPr lang="ru-RU" sz="1000" dirty="0">
              <a:latin typeface="Century Gothic" panose="020B0502020202020204" pitchFamily="34" charset="0"/>
            </a:endParaRPr>
          </a:p>
          <a:p>
            <a:pPr marL="171450" indent="-171450">
              <a:buFont typeface="Arial" panose="020B0604020202020204" pitchFamily="34" charset="0"/>
              <a:buChar char="•"/>
            </a:pPr>
            <a:endParaRPr lang="en-US" sz="1200" dirty="0">
              <a:solidFill>
                <a:schemeClr val="tx1">
                  <a:lumMod val="50000"/>
                  <a:lumOff val="50000"/>
                </a:schemeClr>
              </a:solidFill>
              <a:latin typeface="Century Gothic" panose="020B0502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spTree>
    <p:extLst>
      <p:ext uri="{BB962C8B-B14F-4D97-AF65-F5344CB8AC3E}">
        <p14:creationId xmlns:p14="http://schemas.microsoft.com/office/powerpoint/2010/main" val="292733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33" b="7833"/>
          <a:stretch>
            <a:fillRect/>
          </a:stretch>
        </p:blipFill>
        <p:spPr/>
      </p:pic>
      <p:sp>
        <p:nvSpPr>
          <p:cNvPr id="6" name="Rechteck 1"/>
          <p:cNvSpPr/>
          <p:nvPr/>
        </p:nvSpPr>
        <p:spPr>
          <a:xfrm>
            <a:off x="-6350" y="3774638"/>
            <a:ext cx="9144000" cy="1368862"/>
          </a:xfrm>
          <a:prstGeom prst="rect">
            <a:avLst/>
          </a:prstGeom>
          <a:gradFill>
            <a:gsLst>
              <a:gs pos="0">
                <a:schemeClr val="bg1">
                  <a:alpha val="0"/>
                </a:schemeClr>
              </a:gs>
              <a:gs pos="100000">
                <a:schemeClr val="tx1">
                  <a:alpha val="71000"/>
                </a:schemeClr>
              </a:gs>
            </a:gsLst>
            <a:lin ang="5400000" scaled="1"/>
          </a:gra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652" y="4576755"/>
            <a:ext cx="2554366" cy="353043"/>
          </a:xfrm>
          <a:prstGeom prst="rect">
            <a:avLst/>
          </a:prstGeom>
        </p:spPr>
      </p:pic>
      <p:grpSp>
        <p:nvGrpSpPr>
          <p:cNvPr id="7" name="Group 6"/>
          <p:cNvGrpSpPr/>
          <p:nvPr/>
        </p:nvGrpSpPr>
        <p:grpSpPr>
          <a:xfrm>
            <a:off x="3128476" y="1009816"/>
            <a:ext cx="3020718" cy="2925245"/>
            <a:chOff x="2270125" y="1127124"/>
            <a:chExt cx="4683264" cy="4603750"/>
          </a:xfrm>
        </p:grpSpPr>
        <p:sp>
          <p:nvSpPr>
            <p:cNvPr id="8" name="TextBox 7"/>
            <p:cNvSpPr txBox="1">
              <a:spLocks noChangeArrowheads="1"/>
            </p:cNvSpPr>
            <p:nvPr/>
          </p:nvSpPr>
          <p:spPr bwMode="auto">
            <a:xfrm>
              <a:off x="2349639" y="2953227"/>
              <a:ext cx="4603750"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lnSpc>
                  <a:spcPts val="6600"/>
                </a:lnSpc>
              </a:pPr>
              <a:r>
                <a:rPr lang="en-US" sz="6000" kern="0" dirty="0">
                  <a:solidFill>
                    <a:schemeClr val="bg1"/>
                  </a:solidFill>
                  <a:effectLst>
                    <a:outerShdw blurRad="82550" dist="38100" dir="2700000" sx="101000" sy="101000" algn="tl" rotWithShape="0">
                      <a:srgbClr val="000000">
                        <a:alpha val="55000"/>
                      </a:srgbClr>
                    </a:outerShdw>
                  </a:effectLst>
                  <a:latin typeface="Calibri Light" pitchFamily="34" charset="0"/>
                </a:rPr>
                <a:t>ROOMS</a:t>
              </a:r>
            </a:p>
          </p:txBody>
        </p:sp>
        <p:sp>
          <p:nvSpPr>
            <p:cNvPr id="9" name="Oval 8"/>
            <p:cNvSpPr/>
            <p:nvPr/>
          </p:nvSpPr>
          <p:spPr>
            <a:xfrm>
              <a:off x="2270125" y="1127124"/>
              <a:ext cx="4603750" cy="4603750"/>
            </a:xfrm>
            <a:prstGeom prst="ellipse">
              <a:avLst/>
            </a:prstGeom>
            <a:noFill/>
            <a:ln w="63500" cap="flat" cmpd="sng" algn="ctr">
              <a:solidFill>
                <a:srgbClr val="F8F8F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50000"/>
                    <a:lumOff val="50000"/>
                  </a:schemeClr>
                </a:solidFill>
              </a:endParaRPr>
            </a:p>
          </p:txBody>
        </p:sp>
      </p:grpSp>
    </p:spTree>
    <p:extLst>
      <p:ext uri="{BB962C8B-B14F-4D97-AF65-F5344CB8AC3E}">
        <p14:creationId xmlns:p14="http://schemas.microsoft.com/office/powerpoint/2010/main" val="1979011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Swiss Business </a:t>
            </a:r>
            <a:br>
              <a:rPr lang="en-US" dirty="0"/>
            </a:br>
            <a:r>
              <a:rPr lang="en-US" dirty="0"/>
              <a:t>Advantage Room</a:t>
            </a:r>
          </a:p>
        </p:txBody>
      </p:sp>
      <p:sp>
        <p:nvSpPr>
          <p:cNvPr id="6" name="Content Placeholder 3"/>
          <p:cNvSpPr>
            <a:spLocks noGrp="1"/>
          </p:cNvSpPr>
          <p:nvPr>
            <p:ph type="body" sz="quarter" idx="10"/>
          </p:nvPr>
        </p:nvSpPr>
        <p:spPr>
          <a:xfrm>
            <a:off x="514866" y="1236110"/>
            <a:ext cx="4335430" cy="3077789"/>
          </a:xfrm>
        </p:spPr>
        <p:txBody>
          <a:bodyPr lIns="0" tIns="0" rIns="0" bIns="0">
            <a:noAutofit/>
          </a:bodyPr>
          <a:lstStyle/>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35-40 sq. m. </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Panoramic windows with stunning views over the city</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124 rooms with king-size or 2 queen-size beds</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Amenities in the room: large work desk, WiFi &amp; broadband internet, minibar, flat-screen TV and other amenities</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Amenities in the bathroom: hair dryer, bathrobe, slippers, </a:t>
            </a:r>
            <a:r>
              <a:rPr lang="en-US" sz="1100" dirty="0" err="1">
                <a:solidFill>
                  <a:schemeClr val="bg1">
                    <a:lumMod val="50000"/>
                  </a:schemeClr>
                </a:solidFill>
                <a:latin typeface="Century Gothic" panose="020B0502020202020204" pitchFamily="34" charset="0"/>
              </a:rPr>
              <a:t>Pürovel</a:t>
            </a:r>
            <a:r>
              <a:rPr lang="en-US" sz="1100" dirty="0">
                <a:solidFill>
                  <a:schemeClr val="bg1">
                    <a:lumMod val="50000"/>
                  </a:schemeClr>
                </a:solidFill>
                <a:latin typeface="Century Gothic" panose="020B0502020202020204" pitchFamily="34" charset="0"/>
              </a:rPr>
              <a:t> cosmetics</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Complimentary: electronic safe with the socket, Nespresso machine (tea/coffee), mineral water, access to </a:t>
            </a:r>
            <a:r>
              <a:rPr lang="en-US" sz="1100" dirty="0" err="1">
                <a:solidFill>
                  <a:schemeClr val="bg1">
                    <a:lumMod val="50000"/>
                  </a:schemeClr>
                </a:solidFill>
                <a:latin typeface="Century Gothic" panose="020B0502020202020204" pitchFamily="34" charset="0"/>
              </a:rPr>
              <a:t>Pürovel</a:t>
            </a:r>
            <a:r>
              <a:rPr lang="en-US" sz="1100" dirty="0">
                <a:solidFill>
                  <a:schemeClr val="bg1">
                    <a:lumMod val="50000"/>
                  </a:schemeClr>
                </a:solidFill>
                <a:latin typeface="Century Gothic" panose="020B0502020202020204" pitchFamily="34" charset="0"/>
              </a:rPr>
              <a:t> Spa &amp; Sport</a:t>
            </a:r>
          </a:p>
          <a:p>
            <a:pPr marL="171450" indent="-171450">
              <a:spcAft>
                <a:spcPts val="1000"/>
              </a:spcAft>
              <a:buFont typeface="Arial" panose="020B0604020202020204" pitchFamily="34" charset="0"/>
              <a:buChar char="•"/>
            </a:pPr>
            <a:endParaRPr lang="en-US" sz="1100" dirty="0">
              <a:solidFill>
                <a:schemeClr val="bg1">
                  <a:lumMod val="50000"/>
                </a:schemeClr>
              </a:solidFill>
              <a:latin typeface="Century Gothic" panose="020B0502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7" name="Picture 2" descr="M:\_Photos.S&amp;M\Updated photoes 07_2020\rooms\swiss business executive\Swiss business executiv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2294" y="246490"/>
            <a:ext cx="3389789" cy="2259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M:\_Photos.S&amp;M\Updated photoes 07_2020\rooms\swiss business executive\Swiss business executive (3) - Cop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65"/>
          <a:stretch/>
        </p:blipFill>
        <p:spPr bwMode="auto">
          <a:xfrm>
            <a:off x="5282295" y="2549341"/>
            <a:ext cx="3389788" cy="238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76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Swiss Business </a:t>
            </a:r>
            <a:br>
              <a:rPr lang="en-US" dirty="0"/>
            </a:br>
            <a:r>
              <a:rPr lang="en-US" dirty="0"/>
              <a:t>EXECUTIVE CLUB Room</a:t>
            </a:r>
          </a:p>
        </p:txBody>
      </p:sp>
      <p:sp>
        <p:nvSpPr>
          <p:cNvPr id="6" name="Content Placeholder 3"/>
          <p:cNvSpPr>
            <a:spLocks noGrp="1"/>
          </p:cNvSpPr>
          <p:nvPr>
            <p:ph type="body" sz="quarter" idx="10"/>
          </p:nvPr>
        </p:nvSpPr>
        <p:spPr>
          <a:xfrm>
            <a:off x="610281" y="1176157"/>
            <a:ext cx="4319528" cy="3308377"/>
          </a:xfrm>
        </p:spPr>
        <p:txBody>
          <a:bodyPr lIns="0" tIns="0" rIns="0" bIns="0">
            <a:noAutofit/>
          </a:bodyPr>
          <a:lstStyle/>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35-40 sq. m. </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Panoramic windows with stunning views over the city</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67 rooms with king-size or 2 queen-size beds</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Amenities in the room: large work desk, WiFi &amp; broadband internet, minibar, flat-screen TV and other amenities</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Amenities in the bathroom: hair dryer, bathrobe, slippers, </a:t>
            </a:r>
            <a:r>
              <a:rPr lang="en-US" sz="1100" dirty="0" err="1">
                <a:solidFill>
                  <a:schemeClr val="bg1">
                    <a:lumMod val="50000"/>
                  </a:schemeClr>
                </a:solidFill>
                <a:latin typeface="Century Gothic" panose="020B0502020202020204" pitchFamily="34" charset="0"/>
              </a:rPr>
              <a:t>Pürovel</a:t>
            </a:r>
            <a:r>
              <a:rPr lang="en-US" sz="1100" dirty="0">
                <a:solidFill>
                  <a:schemeClr val="bg1">
                    <a:lumMod val="50000"/>
                  </a:schemeClr>
                </a:solidFill>
                <a:latin typeface="Century Gothic" panose="020B0502020202020204" pitchFamily="34" charset="0"/>
              </a:rPr>
              <a:t> cosmetics</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Access to Swiss Executive Club Lounge (offers breakfasts, light meals, a meeting room, etc.)</a:t>
            </a:r>
          </a:p>
          <a:p>
            <a:pPr marL="171450" indent="-171450">
              <a:spcAft>
                <a:spcPts val="1000"/>
              </a:spcAft>
              <a:buFont typeface="Arial" panose="020B0604020202020204" pitchFamily="34" charset="0"/>
              <a:buChar char="•"/>
            </a:pPr>
            <a:r>
              <a:rPr lang="en-US" sz="1100" dirty="0">
                <a:solidFill>
                  <a:schemeClr val="bg1">
                    <a:lumMod val="50000"/>
                  </a:schemeClr>
                </a:solidFill>
                <a:latin typeface="Century Gothic" panose="020B0502020202020204" pitchFamily="34" charset="0"/>
              </a:rPr>
              <a:t>Complimentary: electronic safe with the socket, Nespresso machine (tea/coffee), mineral water, access to </a:t>
            </a:r>
            <a:r>
              <a:rPr lang="en-US" sz="1100" dirty="0" err="1">
                <a:solidFill>
                  <a:schemeClr val="bg1">
                    <a:lumMod val="50000"/>
                  </a:schemeClr>
                </a:solidFill>
                <a:latin typeface="Century Gothic" panose="020B0502020202020204" pitchFamily="34" charset="0"/>
              </a:rPr>
              <a:t>Pürovel</a:t>
            </a:r>
            <a:r>
              <a:rPr lang="en-US" sz="1100" dirty="0">
                <a:solidFill>
                  <a:schemeClr val="bg1">
                    <a:lumMod val="50000"/>
                  </a:schemeClr>
                </a:solidFill>
                <a:latin typeface="Century Gothic" panose="020B0502020202020204" pitchFamily="34" charset="0"/>
              </a:rPr>
              <a:t> Spa &amp; Sport</a:t>
            </a:r>
          </a:p>
          <a:p>
            <a:pPr marL="171450" indent="-171450">
              <a:spcAft>
                <a:spcPts val="1000"/>
              </a:spcAft>
              <a:buFont typeface="Arial" panose="020B0604020202020204" pitchFamily="34" charset="0"/>
              <a:buChar char="•"/>
            </a:pPr>
            <a:endParaRPr lang="en-US" sz="1100" dirty="0">
              <a:solidFill>
                <a:schemeClr val="bg1">
                  <a:lumMod val="50000"/>
                </a:schemeClr>
              </a:solidFill>
              <a:latin typeface="Century Gothic" panose="020B0502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24" y="4842344"/>
            <a:ext cx="4130666" cy="248120"/>
          </a:xfrm>
          <a:prstGeom prst="rect">
            <a:avLst/>
          </a:prstGeom>
        </p:spPr>
      </p:pic>
      <p:pic>
        <p:nvPicPr>
          <p:cNvPr id="2050" name="Picture 2" descr="M:\_Photos.S&amp;M\Updated photoes 07_2020\rooms\swiss business executive\Swiss business executive bathroom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569" y="2679507"/>
            <a:ext cx="3430346" cy="228689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M:\_Photos.S&amp;M\Updated photoes 07_2020\rooms\swiss business executive\Swiss business executive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569" y="289326"/>
            <a:ext cx="3430346" cy="228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95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arentListItemID xmlns="c3c4cb55-8fe8-4459-aa9d-8c6b6711648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F3503D450535498CC6BB677F8085AA" ma:contentTypeVersion="4" ma:contentTypeDescription="Create a new document." ma:contentTypeScope="" ma:versionID="77d4a2a65b746b5eb08dfc2d989d9b24">
  <xsd:schema xmlns:xsd="http://www.w3.org/2001/XMLSchema" xmlns:xs="http://www.w3.org/2001/XMLSchema" xmlns:p="http://schemas.microsoft.com/office/2006/metadata/properties" xmlns:ns2="c3c4cb55-8fe8-4459-aa9d-8c6b6711648d" targetNamespace="http://schemas.microsoft.com/office/2006/metadata/properties" ma:root="true" ma:fieldsID="30304d2ad9b8069942a67d00e9f81c5c" ns2:_="">
    <xsd:import namespace="c3c4cb55-8fe8-4459-aa9d-8c6b6711648d"/>
    <xsd:element name="properties">
      <xsd:complexType>
        <xsd:sequence>
          <xsd:element name="documentManagement">
            <xsd:complexType>
              <xsd:all>
                <xsd:element ref="ns2:ParentListItem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c4cb55-8fe8-4459-aa9d-8c6b6711648d" elementFormDefault="qualified">
    <xsd:import namespace="http://schemas.microsoft.com/office/2006/documentManagement/types"/>
    <xsd:import namespace="http://schemas.microsoft.com/office/infopath/2007/PartnerControls"/>
    <xsd:element name="ParentListItemID" ma:index="5" nillable="true" ma:displayName="ParentListItemID" ma:hidden="true" ma:internalName="ParentListItemID"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6B9CFD-3676-4EF3-BC7C-3AB0EFCBBE3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3c4cb55-8fe8-4459-aa9d-8c6b6711648d"/>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88F1B28-7D5F-47EB-88BD-E1C46C599A47}">
  <ds:schemaRefs>
    <ds:schemaRef ds:uri="http://schemas.microsoft.com/sharepoint/v3/contenttype/forms"/>
  </ds:schemaRefs>
</ds:datastoreItem>
</file>

<file path=customXml/itemProps3.xml><?xml version="1.0" encoding="utf-8"?>
<ds:datastoreItem xmlns:ds="http://schemas.openxmlformats.org/officeDocument/2006/customXml" ds:itemID="{62A44D02-34E3-4F05-81DF-EA94555C4A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c4cb55-8fe8-4459-aa9d-8c6b67116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747</TotalTime>
  <Words>2446</Words>
  <Application>Microsoft Office PowerPoint</Application>
  <PresentationFormat>On-screen Show (16:9)</PresentationFormat>
  <Paragraphs>197</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Moscow’s Landmark Hotel</vt:lpstr>
      <vt:lpstr>MOSCOW’S LANDMARK HOTEL</vt:lpstr>
      <vt:lpstr>LOCATION</vt:lpstr>
      <vt:lpstr>awards winner</vt:lpstr>
      <vt:lpstr>awards winner</vt:lpstr>
      <vt:lpstr>PowerPoint Presentation</vt:lpstr>
      <vt:lpstr>Swiss Business  Advantage Room</vt:lpstr>
      <vt:lpstr>Swiss Business  EXECUTIVE CLUB Room</vt:lpstr>
      <vt:lpstr>Panorama Room and suites</vt:lpstr>
      <vt:lpstr>Executive &amp; residential suites</vt:lpstr>
      <vt:lpstr>PENTHOUSE SUITE </vt:lpstr>
      <vt:lpstr>PowerPoint Presentation</vt:lpstr>
      <vt:lpstr>SWISS EXECUTIVE CLUB LOUNGE</vt:lpstr>
      <vt:lpstr>PowerPoint Presentation</vt:lpstr>
      <vt:lpstr>Conference &amp; banqueting</vt:lpstr>
      <vt:lpstr>Zurich ballroom</vt:lpstr>
      <vt:lpstr>davos ballroom ON THE 29TH FLOOR</vt:lpstr>
      <vt:lpstr>PowerPoint Presentation</vt:lpstr>
      <vt:lpstr>City space bar &amp; restaurant</vt:lpstr>
      <vt:lpstr>Award-winning bar</vt:lpstr>
      <vt:lpstr>PowerPoint Presentation</vt:lpstr>
      <vt:lpstr>PowerPoint Presentation</vt:lpstr>
      <vt:lpstr>PowerPoint Presentation</vt:lpstr>
      <vt:lpstr>PÜROVEL Spa &amp; sport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Nicky Taylor</dc:creator>
  <cp:lastModifiedBy>Malkova, Olga (SMW)</cp:lastModifiedBy>
  <cp:revision>369</cp:revision>
  <dcterms:created xsi:type="dcterms:W3CDTF">2017-09-27T12:42:37Z</dcterms:created>
  <dcterms:modified xsi:type="dcterms:W3CDTF">2021-01-22T07:02:46Z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0x0101006BF3503D450535498CC6BB677F8085AA</vt:lpwstr>
  </property>
</Properties>
</file>